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sldIdLst>
    <p:sldId id="289" r:id="rId5"/>
    <p:sldId id="316" r:id="rId6"/>
    <p:sldId id="291" r:id="rId7"/>
    <p:sldId id="292" r:id="rId8"/>
    <p:sldId id="293" r:id="rId9"/>
    <p:sldId id="294" r:id="rId10"/>
    <p:sldId id="295" r:id="rId11"/>
    <p:sldId id="297" r:id="rId12"/>
    <p:sldId id="298" r:id="rId13"/>
    <p:sldId id="300" r:id="rId14"/>
    <p:sldId id="301" r:id="rId15"/>
    <p:sldId id="302" r:id="rId16"/>
    <p:sldId id="303" r:id="rId17"/>
    <p:sldId id="304" r:id="rId18"/>
    <p:sldId id="305" r:id="rId19"/>
    <p:sldId id="306" r:id="rId20"/>
    <p:sldId id="307" r:id="rId21"/>
    <p:sldId id="308" r:id="rId22"/>
    <p:sldId id="309" r:id="rId23"/>
    <p:sldId id="310" r:id="rId24"/>
    <p:sldId id="311" r:id="rId25"/>
    <p:sldId id="312" r:id="rId26"/>
    <p:sldId id="313" r:id="rId27"/>
    <p:sldId id="314" r:id="rId28"/>
    <p:sldId id="315" r:id="rId29"/>
    <p:sldId id="317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8000"/>
    <a:srgbClr val="5380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1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8" Type="http://schemas.openxmlformats.org/officeDocument/2006/relationships/slide" Target="slides/slide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457200" algn="ctr">
              <a:buSzTx/>
              <a:buFontTx/>
              <a:buNone/>
              <a:defRPr sz="2400"/>
            </a:lvl2pPr>
            <a:lvl3pPr marL="0" indent="914400" algn="ctr">
              <a:buSzTx/>
              <a:buFontTx/>
              <a:buNone/>
              <a:defRPr sz="2400"/>
            </a:lvl3pPr>
            <a:lvl4pPr marL="0" indent="1371600" algn="ctr">
              <a:buSzTx/>
              <a:buFontTx/>
              <a:buNone/>
              <a:defRPr sz="2400"/>
            </a:lvl4pPr>
            <a:lvl5pPr marL="0" indent="1828800" algn="ctr">
              <a:buSzTx/>
              <a:buFontTx/>
              <a:buNone/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38298502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1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03494395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3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1pPr>
            <a:lvl2pPr marL="0" indent="457200">
              <a:buSzTx/>
              <a:buFontTx/>
              <a:buNone/>
              <a:defRPr sz="2400">
                <a:solidFill>
                  <a:srgbClr val="888888"/>
                </a:solidFill>
              </a:defRPr>
            </a:lvl2pPr>
            <a:lvl3pPr marL="0" indent="914400">
              <a:buSzTx/>
              <a:buFontTx/>
              <a:buNone/>
              <a:defRPr sz="2400">
                <a:solidFill>
                  <a:srgbClr val="888888"/>
                </a:solidFill>
              </a:defRPr>
            </a:lvl3pPr>
            <a:lvl4pPr marL="0" indent="1371600">
              <a:buSzTx/>
              <a:buFontTx/>
              <a:buNone/>
              <a:defRPr sz="2400">
                <a:solidFill>
                  <a:srgbClr val="888888"/>
                </a:solidFill>
              </a:defRPr>
            </a:lvl4pPr>
            <a:lvl5pPr marL="0" indent="1828800">
              <a:buSzTx/>
              <a:buFontTx/>
              <a:buNone/>
              <a:defRPr sz="2400">
                <a:solidFill>
                  <a:srgbClr val="88888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94171061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5086950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>
            <a:spLocks noGrp="1"/>
          </p:cNvSpPr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9787" y="1681163"/>
            <a:ext cx="5157789" cy="82391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400" b="1"/>
            </a:lvl1pPr>
            <a:lvl2pPr marL="0" indent="457200">
              <a:buSzTx/>
              <a:buFontTx/>
              <a:buNone/>
              <a:defRPr sz="2400" b="1"/>
            </a:lvl2pPr>
            <a:lvl3pPr marL="0" indent="914400">
              <a:buSzTx/>
              <a:buFontTx/>
              <a:buNone/>
              <a:defRPr sz="2400" b="1"/>
            </a:lvl3pPr>
            <a:lvl4pPr marL="0" indent="1371600">
              <a:buSzTx/>
              <a:buFontTx/>
              <a:buNone/>
              <a:defRPr sz="2400" b="1"/>
            </a:lvl4pPr>
            <a:lvl5pPr marL="0" indent="1828800">
              <a:buSzTx/>
              <a:buFontTx/>
              <a:buNone/>
              <a:defRPr sz="24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172200" y="1681163"/>
            <a:ext cx="5183188" cy="823913"/>
          </a:xfrm>
          <a:prstGeom prst="rect">
            <a:avLst/>
          </a:prstGeom>
        </p:spPr>
        <p:txBody>
          <a:bodyPr anchor="b"/>
          <a:lstStyle/>
          <a:p>
            <a:pPr marL="0" indent="0">
              <a:buSzTx/>
              <a:buFontTx/>
              <a:buNone/>
              <a:defRPr sz="2400" b="1"/>
            </a:pPr>
            <a:endParaRPr/>
          </a:p>
        </p:txBody>
      </p:sp>
      <p:sp>
        <p:nvSpPr>
          <p:cNvPr id="5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28895111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99825771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itle Text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73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839787" y="2057400"/>
            <a:ext cx="3932238" cy="3811588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1600"/>
            </a:pPr>
            <a:endParaRPr/>
          </a:p>
        </p:txBody>
      </p:sp>
      <p:sp>
        <p:nvSpPr>
          <p:cNvPr id="7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88390928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itle Text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83" name="Picture Placeholder 2"/>
          <p:cNvSpPr>
            <a:spLocks noGrp="1"/>
          </p:cNvSpPr>
          <p:nvPr>
            <p:ph type="pic" sz="half" idx="13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 dirty="0"/>
          </a:p>
        </p:txBody>
      </p:sp>
      <p:sp>
        <p:nvSpPr>
          <p:cNvPr id="8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457200">
              <a:buSzTx/>
              <a:buFontTx/>
              <a:buNone/>
              <a:defRPr sz="1600"/>
            </a:lvl2pPr>
            <a:lvl3pPr marL="0" indent="914400">
              <a:buSzTx/>
              <a:buFontTx/>
              <a:buNone/>
              <a:defRPr sz="1600"/>
            </a:lvl3pPr>
            <a:lvl4pPr marL="0" indent="1371600">
              <a:buSzTx/>
              <a:buFontTx/>
              <a:buNone/>
              <a:defRPr sz="1600"/>
            </a:lvl4pPr>
            <a:lvl5pPr marL="0" indent="1828800">
              <a:buSzTx/>
              <a:buFontTx/>
              <a:buNone/>
              <a:defRPr sz="1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70520176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45719" rIns="45719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6" y="6414760"/>
            <a:ext cx="258624" cy="248305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52856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8" r:id="rId7"/>
    <p:sldLayoutId id="2147483669" r:id="rId8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1234439" marR="0" indent="-320039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3.png"/><Relationship Id="rId5" Type="http://schemas.openxmlformats.org/officeDocument/2006/relationships/hyperlink" Target="https://gharlingtonpso.wordpress.com/volunteer-opportunities/" TargetMode="External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0DE6A193-4755-479A-BC6F-A7EBCA73B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5A55B759-31A7-423C-9BC2-A8BC09FE98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3166" y="-478"/>
            <a:ext cx="6754318" cy="6858478"/>
          </a:xfrm>
          <a:custGeom>
            <a:avLst/>
            <a:gdLst>
              <a:gd name="connsiteX0" fmla="*/ 0 w 6754318"/>
              <a:gd name="connsiteY0" fmla="*/ 6858478 h 6858478"/>
              <a:gd name="connsiteX1" fmla="*/ 6754318 w 6754318"/>
              <a:gd name="connsiteY1" fmla="*/ 6858478 h 6858478"/>
              <a:gd name="connsiteX2" fmla="*/ 3577943 w 6754318"/>
              <a:gd name="connsiteY2" fmla="*/ 0 h 6858478"/>
              <a:gd name="connsiteX3" fmla="*/ 3572366 w 6754318"/>
              <a:gd name="connsiteY3" fmla="*/ 0 h 6858478"/>
              <a:gd name="connsiteX4" fmla="*/ 2506138 w 6754318"/>
              <a:gd name="connsiteY4" fmla="*/ 0 h 6858478"/>
              <a:gd name="connsiteX5" fmla="*/ 0 w 6754318"/>
              <a:gd name="connsiteY5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754318" h="6858478">
                <a:moveTo>
                  <a:pt x="0" y="6858478"/>
                </a:moveTo>
                <a:lnTo>
                  <a:pt x="6754318" y="6858478"/>
                </a:lnTo>
                <a:lnTo>
                  <a:pt x="3577943" y="0"/>
                </a:lnTo>
                <a:lnTo>
                  <a:pt x="3572366" y="0"/>
                </a:lnTo>
                <a:lnTo>
                  <a:pt x="2506138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Freeform: Shape 34">
            <a:extLst>
              <a:ext uri="{FF2B5EF4-FFF2-40B4-BE49-F238E27FC236}">
                <a16:creationId xmlns:a16="http://schemas.microsoft.com/office/drawing/2014/main" id="{617D17FB-975C-487E-8519-38E547609E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478"/>
            <a:ext cx="6386947" cy="6858478"/>
          </a:xfrm>
          <a:custGeom>
            <a:avLst/>
            <a:gdLst>
              <a:gd name="connsiteX0" fmla="*/ 433167 w 6386947"/>
              <a:gd name="connsiteY0" fmla="*/ 0 h 6858478"/>
              <a:gd name="connsiteX1" fmla="*/ 2138767 w 6386947"/>
              <a:gd name="connsiteY1" fmla="*/ 0 h 6858478"/>
              <a:gd name="connsiteX2" fmla="*/ 3204995 w 6386947"/>
              <a:gd name="connsiteY2" fmla="*/ 0 h 6858478"/>
              <a:gd name="connsiteX3" fmla="*/ 3210572 w 6386947"/>
              <a:gd name="connsiteY3" fmla="*/ 0 h 6858478"/>
              <a:gd name="connsiteX4" fmla="*/ 6386947 w 6386947"/>
              <a:gd name="connsiteY4" fmla="*/ 6858478 h 6858478"/>
              <a:gd name="connsiteX5" fmla="*/ 1832610 w 6386947"/>
              <a:gd name="connsiteY5" fmla="*/ 6858478 h 6858478"/>
              <a:gd name="connsiteX6" fmla="*/ 433167 w 6386947"/>
              <a:gd name="connsiteY6" fmla="*/ 6858478 h 6858478"/>
              <a:gd name="connsiteX7" fmla="*/ 0 w 6386947"/>
              <a:gd name="connsiteY7" fmla="*/ 6858478 h 6858478"/>
              <a:gd name="connsiteX8" fmla="*/ 0 w 6386947"/>
              <a:gd name="connsiteY8" fmla="*/ 478 h 6858478"/>
              <a:gd name="connsiteX9" fmla="*/ 433167 w 6386947"/>
              <a:gd name="connsiteY9" fmla="*/ 478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386947" h="6858478">
                <a:moveTo>
                  <a:pt x="433167" y="0"/>
                </a:moveTo>
                <a:lnTo>
                  <a:pt x="2138767" y="0"/>
                </a:lnTo>
                <a:lnTo>
                  <a:pt x="3204995" y="0"/>
                </a:lnTo>
                <a:lnTo>
                  <a:pt x="3210572" y="0"/>
                </a:lnTo>
                <a:lnTo>
                  <a:pt x="6386947" y="6858478"/>
                </a:lnTo>
                <a:lnTo>
                  <a:pt x="1832610" y="6858478"/>
                </a:lnTo>
                <a:lnTo>
                  <a:pt x="433167" y="6858478"/>
                </a:lnTo>
                <a:lnTo>
                  <a:pt x="0" y="6858478"/>
                </a:lnTo>
                <a:lnTo>
                  <a:pt x="0" y="478"/>
                </a:lnTo>
                <a:lnTo>
                  <a:pt x="433167" y="478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61CE94-3295-41EB-9EF1-98E5275F7D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3993681"/>
            <a:ext cx="4057840" cy="2249424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spcBef>
                <a:spcPct val="0"/>
              </a:spcBef>
            </a:pPr>
            <a:r>
              <a:rPr lang="en-US" sz="5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Parent Volunteer Training</a:t>
            </a:r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851852E3-A1FE-4C9B-BDFC-A50C87BB42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3781" y="982776"/>
            <a:ext cx="5702113" cy="1763853"/>
          </a:xfrm>
          <a:prstGeom prst="rect">
            <a:avLst/>
          </a:prstGeom>
        </p:spPr>
      </p:pic>
      <p:pic>
        <p:nvPicPr>
          <p:cNvPr id="26" name="Picture 25" descr="Logo&#10;&#10;Description automatically generated">
            <a:extLst>
              <a:ext uri="{FF2B5EF4-FFF2-40B4-BE49-F238E27FC236}">
                <a16:creationId xmlns:a16="http://schemas.microsoft.com/office/drawing/2014/main" id="{C9F09E03-06D2-4432-A59C-954166C32B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9747" y="3601309"/>
            <a:ext cx="2226147" cy="2611316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7592728-F8B0-48AD-B387-B74020A26D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1224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 advTm="2803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61CE94-3295-41EB-9EF1-98E5275F7D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00" y="978102"/>
            <a:ext cx="10588434" cy="1062644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spcBef>
                <a:spcPct val="0"/>
              </a:spcBef>
            </a:pPr>
            <a:r>
              <a:rPr lang="en-US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FERPA Requirements</a:t>
            </a:r>
          </a:p>
        </p:txBody>
      </p:sp>
      <p:cxnSp>
        <p:nvCxnSpPr>
          <p:cNvPr id="58" name="Straight Connector 41">
            <a:extLst>
              <a:ext uri="{FF2B5EF4-FFF2-40B4-BE49-F238E27FC236}">
                <a16:creationId xmlns:a16="http://schemas.microsoft.com/office/drawing/2014/main" id="{39B7FDC9-F0CE-43A7-9F2A-83DD09DC34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47624" y="2265037"/>
            <a:ext cx="10125012" cy="0"/>
          </a:xfrm>
          <a:prstGeom prst="line">
            <a:avLst/>
          </a:prstGeom>
          <a:ln w="158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851852E3-A1FE-4C9B-BDFC-A50C87BB42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88" y="6010546"/>
            <a:ext cx="2364828" cy="731520"/>
          </a:xfrm>
          <a:prstGeom prst="rect">
            <a:avLst/>
          </a:prstGeom>
        </p:spPr>
      </p:pic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8B3982C7-B0F9-49F9-BC04-B4BA724C29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55354" y="2682433"/>
            <a:ext cx="6748966" cy="3929379"/>
          </a:xfrm>
        </p:spPr>
        <p:txBody>
          <a:bodyPr vert="horz" lIns="91440" tIns="45720" rIns="91440" bIns="45720" rtlCol="0">
            <a:normAutofit fontScale="25000" lnSpcReduction="20000"/>
          </a:bodyPr>
          <a:lstStyle/>
          <a:p>
            <a:r>
              <a:rPr lang="en-US" altLang="en-US" sz="8400" dirty="0">
                <a:latin typeface="+mj-lt"/>
              </a:rPr>
              <a:t>What does FERPA stand for?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altLang="en-US" sz="8400" dirty="0">
                <a:latin typeface="+mj-lt"/>
              </a:rPr>
              <a:t>The Family Educational Rights and Privacy Act</a:t>
            </a:r>
          </a:p>
          <a:p>
            <a:pPr marL="0" indent="0">
              <a:buNone/>
            </a:pPr>
            <a:endParaRPr lang="en-US" altLang="en-US" sz="8400" dirty="0">
              <a:latin typeface="+mj-lt"/>
            </a:endParaRPr>
          </a:p>
          <a:p>
            <a:pPr>
              <a:defRPr/>
            </a:pPr>
            <a:r>
              <a:rPr lang="en-US" sz="8400" dirty="0">
                <a:latin typeface="+mj-lt"/>
              </a:rPr>
              <a:t>Teachers, staff, and volunteers are bound by a Code of Ethics to keep confidential matters within the school</a:t>
            </a:r>
          </a:p>
          <a:p>
            <a:pPr marL="0" indent="0">
              <a:buNone/>
              <a:defRPr/>
            </a:pPr>
            <a:endParaRPr lang="en-US" sz="8400" dirty="0">
              <a:latin typeface="+mj-lt"/>
            </a:endParaRPr>
          </a:p>
          <a:p>
            <a:pPr>
              <a:defRPr/>
            </a:pPr>
            <a:r>
              <a:rPr lang="en-US" sz="8400" dirty="0">
                <a:latin typeface="+mj-lt"/>
              </a:rPr>
              <a:t>Do not discuss information about a student with anyone other than his/her teacher, staff, or school administration that have a vested interest with the student</a:t>
            </a:r>
          </a:p>
          <a:p>
            <a:pPr>
              <a:defRPr/>
            </a:pPr>
            <a:endParaRPr lang="en-US" sz="8400" dirty="0">
              <a:latin typeface="+mj-lt"/>
            </a:endParaRPr>
          </a:p>
          <a:p>
            <a:pPr>
              <a:defRPr/>
            </a:pPr>
            <a:r>
              <a:rPr lang="en-US" altLang="en-US" sz="8400" dirty="0">
                <a:solidFill>
                  <a:schemeClr val="tx1"/>
                </a:solidFill>
                <a:latin typeface="+mj-lt"/>
              </a:rPr>
              <a:t>Information can be compromised orally, electronically or in writing</a:t>
            </a:r>
          </a:p>
          <a:p>
            <a:pPr>
              <a:defRPr/>
            </a:pPr>
            <a:endParaRPr lang="en-US" sz="2600" dirty="0">
              <a:latin typeface="+mj-lt"/>
            </a:endParaRPr>
          </a:p>
          <a:p>
            <a:pPr marL="1371600" lvl="2" indent="-457200">
              <a:buFont typeface="+mj-lt"/>
              <a:buAutoNum type="arabicPeriod"/>
              <a:defRPr/>
            </a:pPr>
            <a:endParaRPr lang="en-US" sz="2400" dirty="0">
              <a:latin typeface="Arial" charset="0"/>
            </a:endParaRPr>
          </a:p>
          <a:p>
            <a:pPr marL="0" indent="0" eaLnBrk="1" hangingPunct="1">
              <a:lnSpc>
                <a:spcPct val="90000"/>
              </a:lnSpc>
              <a:buFont typeface="Arial" charset="0"/>
              <a:buNone/>
              <a:defRPr/>
            </a:pPr>
            <a:endParaRPr lang="en-US" sz="2400" dirty="0">
              <a:latin typeface="Arial" charset="0"/>
            </a:endParaRPr>
          </a:p>
          <a:p>
            <a:pPr marL="0" indent="0">
              <a:buNone/>
              <a:defRPr/>
            </a:pPr>
            <a:endParaRPr lang="en-US" altLang="en-US" sz="2000" kern="120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D504CCD-8DB5-4A18-BBED-0FEEEFD918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720919"/>
      </p:ext>
    </p:extLst>
  </p:cSld>
  <p:clrMapOvr>
    <a:masterClrMapping/>
  </p:clrMapOvr>
  <p:transition spd="med" advTm="361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61CE94-3295-41EB-9EF1-98E5275F7D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00" y="978102"/>
            <a:ext cx="10588434" cy="1062644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spcBef>
                <a:spcPct val="0"/>
              </a:spcBef>
            </a:pPr>
            <a:r>
              <a:rPr lang="en-US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Legal Responsibility: Confidentiality</a:t>
            </a:r>
          </a:p>
        </p:txBody>
      </p:sp>
      <p:cxnSp>
        <p:nvCxnSpPr>
          <p:cNvPr id="58" name="Straight Connector 41">
            <a:extLst>
              <a:ext uri="{FF2B5EF4-FFF2-40B4-BE49-F238E27FC236}">
                <a16:creationId xmlns:a16="http://schemas.microsoft.com/office/drawing/2014/main" id="{39B7FDC9-F0CE-43A7-9F2A-83DD09DC34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47624" y="2265037"/>
            <a:ext cx="10125012" cy="0"/>
          </a:xfrm>
          <a:prstGeom prst="line">
            <a:avLst/>
          </a:prstGeom>
          <a:ln w="158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851852E3-A1FE-4C9B-BDFC-A50C87BB42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88" y="6010546"/>
            <a:ext cx="2364828" cy="731520"/>
          </a:xfrm>
          <a:prstGeom prst="rect">
            <a:avLst/>
          </a:prstGeom>
        </p:spPr>
      </p:pic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8B3982C7-B0F9-49F9-BC04-B4BA724C29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55354" y="2682433"/>
            <a:ext cx="6748966" cy="3929379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chemeClr val="tx1"/>
                </a:solidFill>
                <a:latin typeface="+mj-lt"/>
              </a:rPr>
              <a:t>The implications of FERPA and HIPAA (</a:t>
            </a:r>
            <a:r>
              <a:rPr lang="en-US" b="0" i="0" dirty="0">
                <a:solidFill>
                  <a:schemeClr val="tx1"/>
                </a:solidFill>
                <a:effectLst/>
                <a:latin typeface="+mj-lt"/>
              </a:rPr>
              <a:t>Health Insurance Portability and Accountability Act) </a:t>
            </a:r>
            <a:r>
              <a:rPr lang="en-US" dirty="0">
                <a:solidFill>
                  <a:schemeClr val="tx1"/>
                </a:solidFill>
                <a:latin typeface="+mj-lt"/>
              </a:rPr>
              <a:t>for educators is that:</a:t>
            </a:r>
          </a:p>
          <a:p>
            <a:pPr lvl="1">
              <a:buFont typeface="Courier New" panose="02070309020205020404" pitchFamily="49" charset="0"/>
              <a:buChar char="o"/>
              <a:defRPr/>
            </a:pPr>
            <a:r>
              <a:rPr lang="en-US" dirty="0">
                <a:solidFill>
                  <a:schemeClr val="tx1"/>
                </a:solidFill>
                <a:latin typeface="+mj-lt"/>
              </a:rPr>
              <a:t>Student’s information be kept out of general discussion (lunchroom, grocery stores, etc.)</a:t>
            </a:r>
          </a:p>
          <a:p>
            <a:pPr lvl="1">
              <a:buFont typeface="Courier New" panose="02070309020205020404" pitchFamily="49" charset="0"/>
              <a:buChar char="o"/>
              <a:defRPr/>
            </a:pPr>
            <a:r>
              <a:rPr lang="en-US" dirty="0">
                <a:solidFill>
                  <a:schemeClr val="tx1"/>
                </a:solidFill>
                <a:latin typeface="+mj-lt"/>
              </a:rPr>
              <a:t>Student’s records should not be provided to anyone without an educational interest or need</a:t>
            </a:r>
          </a:p>
          <a:p>
            <a:pPr>
              <a:defRPr/>
            </a:pPr>
            <a:endParaRPr lang="en-US" sz="2600" dirty="0">
              <a:latin typeface="+mj-lt"/>
            </a:endParaRPr>
          </a:p>
          <a:p>
            <a:pPr marL="1371600" lvl="2" indent="-457200">
              <a:buFont typeface="+mj-lt"/>
              <a:buAutoNum type="arabicPeriod"/>
              <a:defRPr/>
            </a:pPr>
            <a:endParaRPr lang="en-US" sz="2400" dirty="0">
              <a:latin typeface="Arial" charset="0"/>
            </a:endParaRPr>
          </a:p>
          <a:p>
            <a:pPr marL="0" indent="0" eaLnBrk="1" hangingPunct="1">
              <a:lnSpc>
                <a:spcPct val="90000"/>
              </a:lnSpc>
              <a:buFont typeface="Arial" charset="0"/>
              <a:buNone/>
              <a:defRPr/>
            </a:pPr>
            <a:endParaRPr lang="en-US" sz="2400" dirty="0">
              <a:latin typeface="Arial" charset="0"/>
            </a:endParaRPr>
          </a:p>
          <a:p>
            <a:pPr marL="0" indent="0">
              <a:buNone/>
              <a:defRPr/>
            </a:pPr>
            <a:endParaRPr lang="en-US" altLang="en-US" sz="2000" kern="120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B462A68-EB96-4039-AF72-EA661949ED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059293"/>
      </p:ext>
    </p:extLst>
  </p:cSld>
  <p:clrMapOvr>
    <a:masterClrMapping/>
  </p:clrMapOvr>
  <p:transition spd="med" advTm="3248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61CE94-3295-41EB-9EF1-98E5275F7D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00" y="978102"/>
            <a:ext cx="10588434" cy="1062644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spcBef>
                <a:spcPct val="0"/>
              </a:spcBef>
            </a:pPr>
            <a:r>
              <a:rPr lang="en-US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Confidentiality</a:t>
            </a:r>
          </a:p>
        </p:txBody>
      </p:sp>
      <p:cxnSp>
        <p:nvCxnSpPr>
          <p:cNvPr id="58" name="Straight Connector 41">
            <a:extLst>
              <a:ext uri="{FF2B5EF4-FFF2-40B4-BE49-F238E27FC236}">
                <a16:creationId xmlns:a16="http://schemas.microsoft.com/office/drawing/2014/main" id="{39B7FDC9-F0CE-43A7-9F2A-83DD09DC34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47624" y="2265037"/>
            <a:ext cx="10125012" cy="0"/>
          </a:xfrm>
          <a:prstGeom prst="line">
            <a:avLst/>
          </a:prstGeom>
          <a:ln w="158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851852E3-A1FE-4C9B-BDFC-A50C87BB42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88" y="6010546"/>
            <a:ext cx="2364828" cy="731520"/>
          </a:xfrm>
          <a:prstGeom prst="rect">
            <a:avLst/>
          </a:prstGeom>
        </p:spPr>
      </p:pic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8B3982C7-B0F9-49F9-BC04-B4BA724C29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55354" y="2682433"/>
            <a:ext cx="6748966" cy="3929379"/>
          </a:xfrm>
        </p:spPr>
        <p:txBody>
          <a:bodyPr vert="horz" lIns="91440" tIns="45720" rIns="91440" bIns="45720" rtlCol="0">
            <a:normAutofit/>
          </a:bodyPr>
          <a:lstStyle/>
          <a:p>
            <a:pPr marL="566928" indent="-457200" eaLnBrk="1" fontAlgn="auto" hangingPunct="1">
              <a:spcBef>
                <a:spcPts val="400"/>
              </a:spcBef>
              <a:spcAft>
                <a:spcPts val="0"/>
              </a:spcAft>
              <a:buSzPct val="68000"/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As a GHA volunteer, you may see or hear information about a teacher, student or student’s family</a:t>
            </a:r>
          </a:p>
          <a:p>
            <a:pPr marL="1062228" lvl="1" indent="-457200">
              <a:spcBef>
                <a:spcPts val="400"/>
              </a:spcBef>
              <a:buSzPct val="68000"/>
              <a:buFont typeface="Courier New" panose="02070309020205020404" pitchFamily="49" charset="0"/>
              <a:buChar char="o"/>
              <a:defRPr/>
            </a:pPr>
            <a:r>
              <a:rPr lang="en-US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Volunteers agree to keep this information completely confidential</a:t>
            </a:r>
          </a:p>
          <a:p>
            <a:pPr marL="109728" indent="0" eaLnBrk="1" fontAlgn="auto" hangingPunct="1">
              <a:spcBef>
                <a:spcPts val="400"/>
              </a:spcBef>
              <a:spcAft>
                <a:spcPts val="0"/>
              </a:spcAft>
              <a:buSzPct val="68000"/>
              <a:buNone/>
              <a:defRPr/>
            </a:pPr>
            <a:endParaRPr lang="en-US" sz="2600" dirty="0">
              <a:solidFill>
                <a:schemeClr val="tx1"/>
              </a:solidFill>
              <a:latin typeface="+mj-lt"/>
              <a:cs typeface="Arial" panose="020B0604020202020204" pitchFamily="34" charset="0"/>
            </a:endParaRPr>
          </a:p>
          <a:p>
            <a:pPr marL="0" indent="0">
              <a:buNone/>
              <a:defRPr/>
            </a:pPr>
            <a:endParaRPr lang="en-US" sz="2600" dirty="0">
              <a:latin typeface="+mj-lt"/>
            </a:endParaRPr>
          </a:p>
          <a:p>
            <a:pPr marL="1371600" lvl="2" indent="-457200">
              <a:buFont typeface="+mj-lt"/>
              <a:buAutoNum type="arabicPeriod"/>
              <a:defRPr/>
            </a:pPr>
            <a:endParaRPr lang="en-US" sz="2400" dirty="0">
              <a:latin typeface="Arial" charset="0"/>
            </a:endParaRPr>
          </a:p>
          <a:p>
            <a:pPr marL="0" indent="0" eaLnBrk="1" hangingPunct="1">
              <a:lnSpc>
                <a:spcPct val="90000"/>
              </a:lnSpc>
              <a:buFont typeface="Arial" charset="0"/>
              <a:buNone/>
              <a:defRPr/>
            </a:pPr>
            <a:endParaRPr lang="en-US" sz="2400" dirty="0">
              <a:latin typeface="Arial" charset="0"/>
            </a:endParaRPr>
          </a:p>
          <a:p>
            <a:pPr marL="0" indent="0">
              <a:buNone/>
              <a:defRPr/>
            </a:pPr>
            <a:endParaRPr lang="en-US" altLang="en-US" sz="2000" kern="120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D1AAD7C-818A-43B7-AFA8-2B080DAD38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131410"/>
      </p:ext>
    </p:extLst>
  </p:cSld>
  <p:clrMapOvr>
    <a:masterClrMapping/>
  </p:clrMapOvr>
  <p:transition spd="med" advTm="1649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61CE94-3295-41EB-9EF1-98E5275F7D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00" y="978102"/>
            <a:ext cx="10588434" cy="1062644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spcBef>
                <a:spcPct val="0"/>
              </a:spcBef>
            </a:pPr>
            <a:r>
              <a:rPr lang="en-US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Harassment and Discrimination Policy</a:t>
            </a:r>
          </a:p>
        </p:txBody>
      </p:sp>
      <p:cxnSp>
        <p:nvCxnSpPr>
          <p:cNvPr id="58" name="Straight Connector 41">
            <a:extLst>
              <a:ext uri="{FF2B5EF4-FFF2-40B4-BE49-F238E27FC236}">
                <a16:creationId xmlns:a16="http://schemas.microsoft.com/office/drawing/2014/main" id="{39B7FDC9-F0CE-43A7-9F2A-83DD09DC34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47624" y="2265037"/>
            <a:ext cx="10125012" cy="0"/>
          </a:xfrm>
          <a:prstGeom prst="line">
            <a:avLst/>
          </a:prstGeom>
          <a:ln w="158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851852E3-A1FE-4C9B-BDFC-A50C87BB42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88" y="6010546"/>
            <a:ext cx="2364828" cy="731520"/>
          </a:xfrm>
          <a:prstGeom prst="rect">
            <a:avLst/>
          </a:prstGeom>
        </p:spPr>
      </p:pic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8B3982C7-B0F9-49F9-BC04-B4BA724C29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55354" y="2682433"/>
            <a:ext cx="6748966" cy="3929379"/>
          </a:xfrm>
        </p:spPr>
        <p:txBody>
          <a:bodyPr vert="horz" lIns="91440" tIns="45720" rIns="91440" bIns="45720" rtlCol="0">
            <a:normAutofit/>
          </a:bodyPr>
          <a:lstStyle/>
          <a:p>
            <a:pPr marL="566928" indent="-457200" eaLnBrk="1" fontAlgn="auto" hangingPunct="1">
              <a:spcBef>
                <a:spcPts val="400"/>
              </a:spcBef>
              <a:spcAft>
                <a:spcPts val="0"/>
              </a:spcAft>
              <a:buSzPct val="68000"/>
              <a:buFont typeface="Arial" panose="020B0604020202020204" pitchFamily="34" charset="0"/>
              <a:buChar char="•"/>
              <a:defRPr/>
            </a:pPr>
            <a:r>
              <a:rPr lang="en-US" kern="1200" dirty="0">
                <a:latin typeface="+mj-lt"/>
              </a:rPr>
              <a:t>Harassment and discrimination is always prohibited on school property and off school grounds during school-sponsored activities</a:t>
            </a:r>
          </a:p>
          <a:p>
            <a:pPr marL="109728" indent="0" eaLnBrk="1" fontAlgn="auto" hangingPunct="1">
              <a:spcBef>
                <a:spcPts val="400"/>
              </a:spcBef>
              <a:spcAft>
                <a:spcPts val="0"/>
              </a:spcAft>
              <a:buSzPct val="68000"/>
              <a:buNone/>
              <a:defRPr/>
            </a:pPr>
            <a:endParaRPr lang="en-US" kern="1200" dirty="0">
              <a:latin typeface="+mj-lt"/>
            </a:endParaRPr>
          </a:p>
          <a:p>
            <a:pPr marL="566928" indent="-457200" eaLnBrk="1" fontAlgn="auto" hangingPunct="1">
              <a:spcBef>
                <a:spcPts val="400"/>
              </a:spcBef>
              <a:spcAft>
                <a:spcPts val="0"/>
              </a:spcAft>
              <a:buSzPct val="68000"/>
              <a:buFont typeface="Arial" panose="020B0604020202020204" pitchFamily="34" charset="0"/>
              <a:buChar char="•"/>
              <a:defRPr/>
            </a:pPr>
            <a:r>
              <a:rPr lang="en-US" kern="1200" dirty="0">
                <a:latin typeface="+mj-lt"/>
              </a:rPr>
              <a:t>This prohibition also applies to visitors to the school who may come into contact with employees and students</a:t>
            </a:r>
            <a:endParaRPr lang="en-US" dirty="0">
              <a:latin typeface="+mj-lt"/>
            </a:endParaRPr>
          </a:p>
          <a:p>
            <a:pPr marL="109728" indent="0" eaLnBrk="1" fontAlgn="auto" hangingPunct="1">
              <a:spcBef>
                <a:spcPts val="400"/>
              </a:spcBef>
              <a:spcAft>
                <a:spcPts val="0"/>
              </a:spcAft>
              <a:buSzPct val="68000"/>
              <a:buNone/>
              <a:defRPr/>
            </a:pPr>
            <a:endParaRPr lang="en-US" sz="2600" dirty="0">
              <a:solidFill>
                <a:schemeClr val="tx1"/>
              </a:solidFill>
              <a:latin typeface="+mj-lt"/>
              <a:cs typeface="Arial" panose="020B0604020202020204" pitchFamily="34" charset="0"/>
            </a:endParaRPr>
          </a:p>
          <a:p>
            <a:pPr marL="0" indent="0">
              <a:buNone/>
              <a:defRPr/>
            </a:pPr>
            <a:endParaRPr lang="en-US" sz="2600" dirty="0">
              <a:latin typeface="+mj-lt"/>
            </a:endParaRPr>
          </a:p>
          <a:p>
            <a:pPr marL="1371600" lvl="2" indent="-457200">
              <a:buFont typeface="+mj-lt"/>
              <a:buAutoNum type="arabicPeriod"/>
              <a:defRPr/>
            </a:pPr>
            <a:endParaRPr lang="en-US" sz="2400" dirty="0">
              <a:latin typeface="Arial" charset="0"/>
            </a:endParaRPr>
          </a:p>
          <a:p>
            <a:pPr marL="0" indent="0" eaLnBrk="1" hangingPunct="1">
              <a:lnSpc>
                <a:spcPct val="90000"/>
              </a:lnSpc>
              <a:buFont typeface="Arial" charset="0"/>
              <a:buNone/>
              <a:defRPr/>
            </a:pPr>
            <a:endParaRPr lang="en-US" sz="2400" dirty="0">
              <a:latin typeface="Arial" charset="0"/>
            </a:endParaRPr>
          </a:p>
          <a:p>
            <a:pPr marL="0" indent="0">
              <a:buNone/>
              <a:defRPr/>
            </a:pPr>
            <a:endParaRPr lang="en-US" altLang="en-US" sz="2000" kern="120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72095BF-8457-4C9A-AE8A-146C9A006B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80891"/>
      </p:ext>
    </p:extLst>
  </p:cSld>
  <p:clrMapOvr>
    <a:masterClrMapping/>
  </p:clrMapOvr>
  <p:transition spd="med" advTm="2481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61CE94-3295-41EB-9EF1-98E5275F7D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00" y="978102"/>
            <a:ext cx="10588434" cy="1062644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spcBef>
                <a:spcPct val="0"/>
              </a:spcBef>
            </a:pPr>
            <a:r>
              <a:rPr lang="en-US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Act Now, Don’t Assume</a:t>
            </a:r>
          </a:p>
        </p:txBody>
      </p:sp>
      <p:cxnSp>
        <p:nvCxnSpPr>
          <p:cNvPr id="58" name="Straight Connector 41">
            <a:extLst>
              <a:ext uri="{FF2B5EF4-FFF2-40B4-BE49-F238E27FC236}">
                <a16:creationId xmlns:a16="http://schemas.microsoft.com/office/drawing/2014/main" id="{39B7FDC9-F0CE-43A7-9F2A-83DD09DC34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47624" y="2265037"/>
            <a:ext cx="10125012" cy="0"/>
          </a:xfrm>
          <a:prstGeom prst="line">
            <a:avLst/>
          </a:prstGeom>
          <a:ln w="158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851852E3-A1FE-4C9B-BDFC-A50C87BB42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88" y="6010546"/>
            <a:ext cx="2364828" cy="731520"/>
          </a:xfrm>
          <a:prstGeom prst="rect">
            <a:avLst/>
          </a:prstGeom>
        </p:spPr>
      </p:pic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8B3982C7-B0F9-49F9-BC04-B4BA724C29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55354" y="2682433"/>
            <a:ext cx="6748966" cy="3929379"/>
          </a:xfrm>
        </p:spPr>
        <p:txBody>
          <a:bodyPr vert="horz" lIns="91440" tIns="45720" rIns="91440" bIns="45720" rtlCol="0">
            <a:normAutofit/>
          </a:bodyPr>
          <a:lstStyle/>
          <a:p>
            <a:pPr marL="566928" indent="-457200" eaLnBrk="1" fontAlgn="auto" hangingPunct="1">
              <a:spcBef>
                <a:spcPts val="400"/>
              </a:spcBef>
              <a:spcAft>
                <a:spcPts val="0"/>
              </a:spcAft>
              <a:buSzPct val="68000"/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+mj-lt"/>
                <a:cs typeface="Arial" panose="020B0604020202020204" pitchFamily="34" charset="0"/>
              </a:rPr>
              <a:t>Never assume that problems have been reported by someone else </a:t>
            </a:r>
          </a:p>
          <a:p>
            <a:pPr marL="1062228" lvl="1" indent="-457200">
              <a:spcBef>
                <a:spcPts val="400"/>
              </a:spcBef>
              <a:buSzPct val="68000"/>
              <a:buFont typeface="Courier New" panose="02070309020205020404" pitchFamily="49" charset="0"/>
              <a:buChar char="o"/>
              <a:defRPr/>
            </a:pPr>
            <a:r>
              <a:rPr lang="en-US" dirty="0">
                <a:latin typeface="+mj-lt"/>
                <a:cs typeface="Arial" panose="020B0604020202020204" pitchFamily="34" charset="0"/>
              </a:rPr>
              <a:t>Ex: If you see water on the floor,  report it to the front office</a:t>
            </a:r>
          </a:p>
          <a:p>
            <a:pPr marL="621792" lvl="1" indent="-228600" eaLnBrk="1" fontAlgn="auto" hangingPunct="1">
              <a:spcBef>
                <a:spcPts val="324"/>
              </a:spcBef>
              <a:spcAft>
                <a:spcPts val="0"/>
              </a:spcAft>
              <a:buClr>
                <a:srgbClr val="2DA2BF"/>
              </a:buClr>
              <a:buFont typeface="Verdana"/>
              <a:buChar char="◦"/>
              <a:defRPr/>
            </a:pPr>
            <a:endParaRPr lang="en-US" sz="3200" dirty="0">
              <a:latin typeface="+mj-lt"/>
              <a:cs typeface="Arial" panose="020B0604020202020204" pitchFamily="34" charset="0"/>
            </a:endParaRPr>
          </a:p>
          <a:p>
            <a:pPr marL="566928" indent="-457200" eaLnBrk="1" fontAlgn="auto" hangingPunct="1">
              <a:spcBef>
                <a:spcPts val="400"/>
              </a:spcBef>
              <a:spcAft>
                <a:spcPts val="0"/>
              </a:spcAft>
              <a:buSzPct val="68000"/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+mj-lt"/>
                <a:cs typeface="Arial" panose="020B0604020202020204" pitchFamily="34" charset="0"/>
              </a:rPr>
              <a:t>As a volunteer you are expected to act as a reasonably prudent person would in the same circumstances </a:t>
            </a:r>
          </a:p>
          <a:p>
            <a:pPr marL="109728" indent="0" eaLnBrk="1" fontAlgn="auto" hangingPunct="1">
              <a:spcBef>
                <a:spcPts val="400"/>
              </a:spcBef>
              <a:spcAft>
                <a:spcPts val="0"/>
              </a:spcAft>
              <a:buSzPct val="68000"/>
              <a:buNone/>
              <a:defRPr/>
            </a:pPr>
            <a:endParaRPr lang="en-US" sz="2600" dirty="0">
              <a:solidFill>
                <a:schemeClr val="tx1"/>
              </a:solidFill>
              <a:latin typeface="+mj-lt"/>
              <a:cs typeface="Arial" panose="020B0604020202020204" pitchFamily="34" charset="0"/>
            </a:endParaRPr>
          </a:p>
          <a:p>
            <a:pPr marL="0" indent="0">
              <a:buNone/>
              <a:defRPr/>
            </a:pPr>
            <a:endParaRPr lang="en-US" sz="2600" dirty="0">
              <a:latin typeface="+mj-lt"/>
            </a:endParaRPr>
          </a:p>
          <a:p>
            <a:pPr marL="1371600" lvl="2" indent="-457200">
              <a:buFont typeface="+mj-lt"/>
              <a:buAutoNum type="arabicPeriod"/>
              <a:defRPr/>
            </a:pPr>
            <a:endParaRPr lang="en-US" sz="2400" dirty="0">
              <a:latin typeface="Arial" charset="0"/>
            </a:endParaRPr>
          </a:p>
          <a:p>
            <a:pPr marL="0" indent="0" eaLnBrk="1" hangingPunct="1">
              <a:lnSpc>
                <a:spcPct val="90000"/>
              </a:lnSpc>
              <a:buFont typeface="Arial" charset="0"/>
              <a:buNone/>
              <a:defRPr/>
            </a:pPr>
            <a:endParaRPr lang="en-US" sz="2400" dirty="0">
              <a:latin typeface="Arial" charset="0"/>
            </a:endParaRPr>
          </a:p>
          <a:p>
            <a:pPr marL="0" indent="0">
              <a:buNone/>
              <a:defRPr/>
            </a:pPr>
            <a:endParaRPr lang="en-US" altLang="en-US" sz="2000" kern="120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2B13739-827E-49FC-AC45-0E20BACF77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210023"/>
      </p:ext>
    </p:extLst>
  </p:cSld>
  <p:clrMapOvr>
    <a:masterClrMapping/>
  </p:clrMapOvr>
  <p:transition spd="med" advTm="2192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61CE94-3295-41EB-9EF1-98E5275F7D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00" y="978102"/>
            <a:ext cx="10588434" cy="1062644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spcBef>
                <a:spcPct val="0"/>
              </a:spcBef>
            </a:pPr>
            <a:r>
              <a:rPr lang="en-US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Scenario 1</a:t>
            </a:r>
          </a:p>
        </p:txBody>
      </p:sp>
      <p:cxnSp>
        <p:nvCxnSpPr>
          <p:cNvPr id="58" name="Straight Connector 41">
            <a:extLst>
              <a:ext uri="{FF2B5EF4-FFF2-40B4-BE49-F238E27FC236}">
                <a16:creationId xmlns:a16="http://schemas.microsoft.com/office/drawing/2014/main" id="{39B7FDC9-F0CE-43A7-9F2A-83DD09DC34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47624" y="2265037"/>
            <a:ext cx="10125012" cy="0"/>
          </a:xfrm>
          <a:prstGeom prst="line">
            <a:avLst/>
          </a:prstGeom>
          <a:ln w="158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851852E3-A1FE-4C9B-BDFC-A50C87BB42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88" y="6010546"/>
            <a:ext cx="2364828" cy="731520"/>
          </a:xfrm>
          <a:prstGeom prst="rect">
            <a:avLst/>
          </a:prstGeom>
        </p:spPr>
      </p:pic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8B3982C7-B0F9-49F9-BC04-B4BA724C29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55354" y="2682433"/>
            <a:ext cx="6748966" cy="3929379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altLang="en-US" dirty="0">
                <a:latin typeface="+mj-lt"/>
              </a:rPr>
              <a:t>While shopping at Walmart, an adult in the community says, “My child will be in third grade next year and I have heard Mrs. Brown is a bad teacher. You volunteer at that school, what do you know about her?”</a:t>
            </a:r>
          </a:p>
          <a:p>
            <a:pPr marL="109728" indent="0" eaLnBrk="1" fontAlgn="auto" hangingPunct="1">
              <a:spcBef>
                <a:spcPts val="400"/>
              </a:spcBef>
              <a:spcAft>
                <a:spcPts val="0"/>
              </a:spcAft>
              <a:buSzPct val="68000"/>
              <a:buNone/>
              <a:defRPr/>
            </a:pPr>
            <a:endParaRPr lang="en-US" sz="2600" dirty="0">
              <a:solidFill>
                <a:schemeClr val="tx1"/>
              </a:solidFill>
              <a:latin typeface="+mj-lt"/>
              <a:cs typeface="Arial" panose="020B0604020202020204" pitchFamily="34" charset="0"/>
            </a:endParaRPr>
          </a:p>
          <a:p>
            <a:pPr marL="0" indent="0">
              <a:buNone/>
              <a:defRPr/>
            </a:pPr>
            <a:endParaRPr lang="en-US" sz="2600" dirty="0">
              <a:latin typeface="+mj-lt"/>
            </a:endParaRPr>
          </a:p>
          <a:p>
            <a:pPr marL="1371600" lvl="2" indent="-457200">
              <a:buFont typeface="+mj-lt"/>
              <a:buAutoNum type="arabicPeriod"/>
              <a:defRPr/>
            </a:pPr>
            <a:endParaRPr lang="en-US" sz="2400" dirty="0">
              <a:latin typeface="Arial" charset="0"/>
            </a:endParaRPr>
          </a:p>
          <a:p>
            <a:pPr marL="0" indent="0" eaLnBrk="1" hangingPunct="1">
              <a:lnSpc>
                <a:spcPct val="90000"/>
              </a:lnSpc>
              <a:buFont typeface="Arial" charset="0"/>
              <a:buNone/>
              <a:defRPr/>
            </a:pPr>
            <a:endParaRPr lang="en-US" sz="2400" dirty="0">
              <a:latin typeface="Arial" charset="0"/>
            </a:endParaRPr>
          </a:p>
          <a:p>
            <a:pPr marL="0" indent="0">
              <a:buNone/>
              <a:defRPr/>
            </a:pPr>
            <a:endParaRPr lang="en-US" altLang="en-US" sz="2000" kern="120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08A7C2E-17DC-4326-85C5-3EF0EC4C32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743398"/>
      </p:ext>
    </p:extLst>
  </p:cSld>
  <p:clrMapOvr>
    <a:masterClrMapping/>
  </p:clrMapOvr>
  <p:transition spd="med" advTm="2185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61CE94-3295-41EB-9EF1-98E5275F7D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00" y="978102"/>
            <a:ext cx="10588434" cy="1062644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spcBef>
                <a:spcPct val="0"/>
              </a:spcBef>
            </a:pPr>
            <a:r>
              <a:rPr lang="en-US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Scenario 1: Response</a:t>
            </a:r>
          </a:p>
        </p:txBody>
      </p:sp>
      <p:cxnSp>
        <p:nvCxnSpPr>
          <p:cNvPr id="58" name="Straight Connector 41">
            <a:extLst>
              <a:ext uri="{FF2B5EF4-FFF2-40B4-BE49-F238E27FC236}">
                <a16:creationId xmlns:a16="http://schemas.microsoft.com/office/drawing/2014/main" id="{39B7FDC9-F0CE-43A7-9F2A-83DD09DC34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47624" y="2265037"/>
            <a:ext cx="10125012" cy="0"/>
          </a:xfrm>
          <a:prstGeom prst="line">
            <a:avLst/>
          </a:prstGeom>
          <a:ln w="158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851852E3-A1FE-4C9B-BDFC-A50C87BB42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88" y="6010546"/>
            <a:ext cx="2364828" cy="731520"/>
          </a:xfrm>
          <a:prstGeom prst="rect">
            <a:avLst/>
          </a:prstGeom>
        </p:spPr>
      </p:pic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8B3982C7-B0F9-49F9-BC04-B4BA724C29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55354" y="2682433"/>
            <a:ext cx="6748966" cy="3929379"/>
          </a:xfrm>
        </p:spPr>
        <p:txBody>
          <a:bodyPr vert="horz" lIns="91440" tIns="45720" rIns="91440" bIns="45720" rtlCol="0">
            <a:normAutofit fontScale="92500"/>
          </a:bodyPr>
          <a:lstStyle/>
          <a:p>
            <a:pPr marL="566928" indent="-457200">
              <a:spcBef>
                <a:spcPts val="400"/>
              </a:spcBef>
              <a:buSzPct val="68000"/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latin typeface="+mj-lt"/>
                <a:cs typeface="Arial" panose="020B0604020202020204" pitchFamily="34" charset="0"/>
              </a:rPr>
              <a:t>No information may be released to the community member concerning this teacher</a:t>
            </a:r>
          </a:p>
          <a:p>
            <a:pPr marL="566928" indent="-457200">
              <a:spcBef>
                <a:spcPts val="400"/>
              </a:spcBef>
              <a:buSzPct val="68000"/>
              <a:buFont typeface="Arial" panose="020B0604020202020204" pitchFamily="34" charset="0"/>
              <a:buChar char="•"/>
              <a:defRPr/>
            </a:pPr>
            <a:endParaRPr lang="en-US" altLang="en-US" dirty="0">
              <a:latin typeface="+mj-lt"/>
              <a:cs typeface="Arial" panose="020B0604020202020204" pitchFamily="34" charset="0"/>
            </a:endParaRPr>
          </a:p>
          <a:p>
            <a:pPr marL="566928" indent="-457200">
              <a:spcBef>
                <a:spcPts val="400"/>
              </a:spcBef>
              <a:buSzPct val="68000"/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latin typeface="+mj-lt"/>
                <a:cs typeface="Arial" panose="020B0604020202020204" pitchFamily="34" charset="0"/>
              </a:rPr>
              <a:t>As a volunteer, an appropriate response would be</a:t>
            </a:r>
            <a:r>
              <a:rPr lang="en-US" altLang="en-US" b="1" dirty="0">
                <a:latin typeface="+mj-lt"/>
                <a:cs typeface="Arial" panose="020B0604020202020204" pitchFamily="34" charset="0"/>
              </a:rPr>
              <a:t>, “</a:t>
            </a:r>
            <a:r>
              <a:rPr lang="en-US" altLang="en-US" dirty="0">
                <a:latin typeface="+mj-lt"/>
                <a:cs typeface="Arial" panose="020B0604020202020204" pitchFamily="34" charset="0"/>
              </a:rPr>
              <a:t>I am not able to disclose information about faculty and staff in our school. However, if you have a concern you may want to discuss it with the school’s Headmaster.”</a:t>
            </a:r>
            <a:endParaRPr lang="en-US" dirty="0">
              <a:latin typeface="+mj-lt"/>
              <a:cs typeface="Arial" panose="020B0604020202020204" pitchFamily="34" charset="0"/>
            </a:endParaRPr>
          </a:p>
          <a:p>
            <a:pPr marL="109728" indent="0" eaLnBrk="1" fontAlgn="auto" hangingPunct="1">
              <a:spcBef>
                <a:spcPts val="400"/>
              </a:spcBef>
              <a:spcAft>
                <a:spcPts val="0"/>
              </a:spcAft>
              <a:buSzPct val="68000"/>
              <a:buNone/>
              <a:defRPr/>
            </a:pPr>
            <a:endParaRPr lang="en-US" sz="2600" dirty="0">
              <a:solidFill>
                <a:schemeClr val="tx1"/>
              </a:solidFill>
              <a:latin typeface="+mj-lt"/>
              <a:cs typeface="Arial" panose="020B0604020202020204" pitchFamily="34" charset="0"/>
            </a:endParaRPr>
          </a:p>
          <a:p>
            <a:pPr marL="0" indent="0">
              <a:buNone/>
              <a:defRPr/>
            </a:pPr>
            <a:endParaRPr lang="en-US" sz="2600" dirty="0">
              <a:latin typeface="+mj-lt"/>
            </a:endParaRPr>
          </a:p>
          <a:p>
            <a:pPr marL="1371600" lvl="2" indent="-457200">
              <a:buFont typeface="+mj-lt"/>
              <a:buAutoNum type="arabicPeriod"/>
              <a:defRPr/>
            </a:pPr>
            <a:endParaRPr lang="en-US" sz="2400" dirty="0">
              <a:latin typeface="Arial" charset="0"/>
            </a:endParaRPr>
          </a:p>
          <a:p>
            <a:pPr marL="0" indent="0" eaLnBrk="1" hangingPunct="1">
              <a:lnSpc>
                <a:spcPct val="90000"/>
              </a:lnSpc>
              <a:buFont typeface="Arial" charset="0"/>
              <a:buNone/>
              <a:defRPr/>
            </a:pPr>
            <a:endParaRPr lang="en-US" sz="2400" dirty="0">
              <a:latin typeface="Arial" charset="0"/>
            </a:endParaRPr>
          </a:p>
          <a:p>
            <a:pPr marL="0" indent="0">
              <a:buNone/>
              <a:defRPr/>
            </a:pPr>
            <a:endParaRPr lang="en-US" altLang="en-US" sz="2000" kern="120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31FF15A-9D91-4911-AEA0-A2EDF0CB5E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735884"/>
      </p:ext>
    </p:extLst>
  </p:cSld>
  <p:clrMapOvr>
    <a:masterClrMapping/>
  </p:clrMapOvr>
  <p:transition spd="med" advTm="2422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61CE94-3295-41EB-9EF1-98E5275F7D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00" y="978102"/>
            <a:ext cx="10588434" cy="1062644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spcBef>
                <a:spcPct val="0"/>
              </a:spcBef>
            </a:pPr>
            <a:r>
              <a:rPr lang="en-US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Scenario 2</a:t>
            </a:r>
          </a:p>
        </p:txBody>
      </p:sp>
      <p:cxnSp>
        <p:nvCxnSpPr>
          <p:cNvPr id="58" name="Straight Connector 41">
            <a:extLst>
              <a:ext uri="{FF2B5EF4-FFF2-40B4-BE49-F238E27FC236}">
                <a16:creationId xmlns:a16="http://schemas.microsoft.com/office/drawing/2014/main" id="{39B7FDC9-F0CE-43A7-9F2A-83DD09DC34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47624" y="2265037"/>
            <a:ext cx="10125012" cy="0"/>
          </a:xfrm>
          <a:prstGeom prst="line">
            <a:avLst/>
          </a:prstGeom>
          <a:ln w="158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851852E3-A1FE-4C9B-BDFC-A50C87BB42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88" y="6010546"/>
            <a:ext cx="2364828" cy="731520"/>
          </a:xfrm>
          <a:prstGeom prst="rect">
            <a:avLst/>
          </a:prstGeom>
        </p:spPr>
      </p:pic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8B3982C7-B0F9-49F9-BC04-B4BA724C29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55354" y="2682433"/>
            <a:ext cx="6748966" cy="3929379"/>
          </a:xfrm>
        </p:spPr>
        <p:txBody>
          <a:bodyPr vert="horz" lIns="91440" tIns="45720" rIns="91440" bIns="45720" rtlCol="0">
            <a:normAutofit/>
          </a:bodyPr>
          <a:lstStyle/>
          <a:p>
            <a:pPr marL="566928" indent="-457200" eaLnBrk="1" fontAlgn="auto" hangingPunct="1">
              <a:spcBef>
                <a:spcPts val="400"/>
              </a:spcBef>
              <a:spcAft>
                <a:spcPts val="0"/>
              </a:spcAft>
              <a:buSzPct val="68000"/>
              <a:buFont typeface="Arial" panose="020B0604020202020204" pitchFamily="34" charset="0"/>
              <a:buChar char="•"/>
              <a:defRPr/>
            </a:pPr>
            <a:r>
              <a:rPr lang="en-US" kern="1200" dirty="0">
                <a:latin typeface="+mj-lt"/>
              </a:rPr>
              <a:t>You are a regular volunteer in the office and a parent says to you, “I came to pick up my child at school today and there was a police car outside. What happened?”</a:t>
            </a:r>
          </a:p>
          <a:p>
            <a:pPr marL="109728" indent="0" eaLnBrk="1" fontAlgn="auto" hangingPunct="1">
              <a:spcBef>
                <a:spcPts val="400"/>
              </a:spcBef>
              <a:spcAft>
                <a:spcPts val="0"/>
              </a:spcAft>
              <a:buSzPct val="68000"/>
              <a:buNone/>
              <a:defRPr/>
            </a:pPr>
            <a:endParaRPr lang="en-US" sz="2600" dirty="0">
              <a:solidFill>
                <a:schemeClr val="tx1"/>
              </a:solidFill>
              <a:latin typeface="+mj-lt"/>
              <a:cs typeface="Arial" panose="020B0604020202020204" pitchFamily="34" charset="0"/>
            </a:endParaRPr>
          </a:p>
          <a:p>
            <a:pPr marL="0" indent="0">
              <a:buNone/>
              <a:defRPr/>
            </a:pPr>
            <a:endParaRPr lang="en-US" sz="2600" dirty="0">
              <a:latin typeface="+mj-lt"/>
            </a:endParaRPr>
          </a:p>
          <a:p>
            <a:pPr marL="1371600" lvl="2" indent="-457200">
              <a:buFont typeface="+mj-lt"/>
              <a:buAutoNum type="arabicPeriod"/>
              <a:defRPr/>
            </a:pPr>
            <a:endParaRPr lang="en-US" sz="2400" dirty="0">
              <a:latin typeface="Arial" charset="0"/>
            </a:endParaRPr>
          </a:p>
          <a:p>
            <a:pPr marL="0" indent="0" eaLnBrk="1" hangingPunct="1">
              <a:lnSpc>
                <a:spcPct val="90000"/>
              </a:lnSpc>
              <a:buFont typeface="Arial" charset="0"/>
              <a:buNone/>
              <a:defRPr/>
            </a:pPr>
            <a:endParaRPr lang="en-US" sz="2400" dirty="0">
              <a:latin typeface="Arial" charset="0"/>
            </a:endParaRPr>
          </a:p>
          <a:p>
            <a:pPr marL="0" indent="0">
              <a:buNone/>
              <a:defRPr/>
            </a:pPr>
            <a:endParaRPr lang="en-US" altLang="en-US" sz="2000" kern="120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BB4DD4C-9A05-412E-81EB-A0854F3572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511719"/>
      </p:ext>
    </p:extLst>
  </p:cSld>
  <p:clrMapOvr>
    <a:masterClrMapping/>
  </p:clrMapOvr>
  <p:transition spd="med" advTm="1348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61CE94-3295-41EB-9EF1-98E5275F7D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00" y="978102"/>
            <a:ext cx="10588434" cy="1062644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spcBef>
                <a:spcPct val="0"/>
              </a:spcBef>
            </a:pPr>
            <a:r>
              <a:rPr lang="en-US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Scenario 2: Response</a:t>
            </a:r>
          </a:p>
        </p:txBody>
      </p:sp>
      <p:cxnSp>
        <p:nvCxnSpPr>
          <p:cNvPr id="58" name="Straight Connector 41">
            <a:extLst>
              <a:ext uri="{FF2B5EF4-FFF2-40B4-BE49-F238E27FC236}">
                <a16:creationId xmlns:a16="http://schemas.microsoft.com/office/drawing/2014/main" id="{39B7FDC9-F0CE-43A7-9F2A-83DD09DC34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47624" y="2265037"/>
            <a:ext cx="10125012" cy="0"/>
          </a:xfrm>
          <a:prstGeom prst="line">
            <a:avLst/>
          </a:prstGeom>
          <a:ln w="158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851852E3-A1FE-4C9B-BDFC-A50C87BB42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88" y="6010546"/>
            <a:ext cx="2364828" cy="731520"/>
          </a:xfrm>
          <a:prstGeom prst="rect">
            <a:avLst/>
          </a:prstGeom>
        </p:spPr>
      </p:pic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8B3982C7-B0F9-49F9-BC04-B4BA724C29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55354" y="2682433"/>
            <a:ext cx="6748966" cy="3929379"/>
          </a:xfrm>
        </p:spPr>
        <p:txBody>
          <a:bodyPr vert="horz" lIns="91440" tIns="45720" rIns="91440" bIns="45720" rtlCol="0">
            <a:normAutofit/>
          </a:bodyPr>
          <a:lstStyle/>
          <a:p>
            <a:pPr marL="566928" indent="-457200" eaLnBrk="1" fontAlgn="auto" hangingPunct="1">
              <a:spcBef>
                <a:spcPts val="400"/>
              </a:spcBef>
              <a:spcAft>
                <a:spcPts val="0"/>
              </a:spcAft>
              <a:buSzPct val="68000"/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No information may be released to the parent concerning this situation.  </a:t>
            </a:r>
          </a:p>
          <a:p>
            <a:pPr marL="566928" indent="-457200" eaLnBrk="1" fontAlgn="auto" hangingPunct="1">
              <a:spcBef>
                <a:spcPts val="400"/>
              </a:spcBef>
              <a:spcAft>
                <a:spcPts val="0"/>
              </a:spcAft>
              <a:buSzPct val="68000"/>
              <a:buFont typeface="Arial" panose="020B0604020202020204" pitchFamily="34" charset="0"/>
              <a:buChar char="•"/>
              <a:defRPr/>
            </a:pPr>
            <a:endParaRPr lang="en-US" altLang="en-US" dirty="0">
              <a:solidFill>
                <a:schemeClr val="tx1"/>
              </a:solidFill>
              <a:latin typeface="+mj-lt"/>
              <a:cs typeface="Arial" panose="020B0604020202020204" pitchFamily="34" charset="0"/>
            </a:endParaRPr>
          </a:p>
          <a:p>
            <a:pPr marL="566928" indent="-457200" eaLnBrk="1" fontAlgn="auto" hangingPunct="1">
              <a:spcBef>
                <a:spcPts val="400"/>
              </a:spcBef>
              <a:spcAft>
                <a:spcPts val="0"/>
              </a:spcAft>
              <a:buSzPct val="68000"/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As a volunteer, an appropriate response would be, “I am not able to disclose information about any student related issues.”</a:t>
            </a:r>
            <a:endParaRPr lang="en-US" sz="2600" dirty="0">
              <a:solidFill>
                <a:schemeClr val="tx1"/>
              </a:solidFill>
              <a:latin typeface="+mj-lt"/>
              <a:cs typeface="Arial" panose="020B0604020202020204" pitchFamily="34" charset="0"/>
            </a:endParaRPr>
          </a:p>
          <a:p>
            <a:pPr marL="0" indent="0">
              <a:buNone/>
              <a:defRPr/>
            </a:pPr>
            <a:endParaRPr lang="en-US" sz="2600" dirty="0">
              <a:latin typeface="+mj-lt"/>
            </a:endParaRPr>
          </a:p>
          <a:p>
            <a:pPr marL="1371600" lvl="2" indent="-457200">
              <a:buFont typeface="+mj-lt"/>
              <a:buAutoNum type="arabicPeriod"/>
              <a:defRPr/>
            </a:pPr>
            <a:endParaRPr lang="en-US" sz="2400" dirty="0">
              <a:latin typeface="Arial" charset="0"/>
            </a:endParaRPr>
          </a:p>
          <a:p>
            <a:pPr marL="0" indent="0" eaLnBrk="1" hangingPunct="1">
              <a:lnSpc>
                <a:spcPct val="90000"/>
              </a:lnSpc>
              <a:buFont typeface="Arial" charset="0"/>
              <a:buNone/>
              <a:defRPr/>
            </a:pPr>
            <a:endParaRPr lang="en-US" sz="2400" dirty="0">
              <a:latin typeface="Arial" charset="0"/>
            </a:endParaRPr>
          </a:p>
          <a:p>
            <a:pPr marL="0" indent="0">
              <a:buNone/>
              <a:defRPr/>
            </a:pPr>
            <a:endParaRPr lang="en-US" altLang="en-US" sz="2000" kern="120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5190BA8-AB14-47A6-825C-19A582816E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922332"/>
      </p:ext>
    </p:extLst>
  </p:cSld>
  <p:clrMapOvr>
    <a:masterClrMapping/>
  </p:clrMapOvr>
  <p:transition spd="med" advTm="1784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61CE94-3295-41EB-9EF1-98E5275F7D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00" y="978102"/>
            <a:ext cx="10588434" cy="1062644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spcBef>
                <a:spcPct val="0"/>
              </a:spcBef>
            </a:pPr>
            <a:r>
              <a:rPr lang="en-US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Scenario 3</a:t>
            </a:r>
          </a:p>
        </p:txBody>
      </p:sp>
      <p:cxnSp>
        <p:nvCxnSpPr>
          <p:cNvPr id="58" name="Straight Connector 41">
            <a:extLst>
              <a:ext uri="{FF2B5EF4-FFF2-40B4-BE49-F238E27FC236}">
                <a16:creationId xmlns:a16="http://schemas.microsoft.com/office/drawing/2014/main" id="{39B7FDC9-F0CE-43A7-9F2A-83DD09DC34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47624" y="2265037"/>
            <a:ext cx="10125012" cy="0"/>
          </a:xfrm>
          <a:prstGeom prst="line">
            <a:avLst/>
          </a:prstGeom>
          <a:ln w="158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851852E3-A1FE-4C9B-BDFC-A50C87BB42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88" y="6010546"/>
            <a:ext cx="2364828" cy="731520"/>
          </a:xfrm>
          <a:prstGeom prst="rect">
            <a:avLst/>
          </a:prstGeom>
        </p:spPr>
      </p:pic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8B3982C7-B0F9-49F9-BC04-B4BA724C29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55354" y="2682433"/>
            <a:ext cx="6748966" cy="3929379"/>
          </a:xfrm>
        </p:spPr>
        <p:txBody>
          <a:bodyPr vert="horz" lIns="91440" tIns="45720" rIns="91440" bIns="45720" rtlCol="0">
            <a:normAutofit/>
          </a:bodyPr>
          <a:lstStyle/>
          <a:p>
            <a:pPr marL="566928" indent="-457200" eaLnBrk="1" fontAlgn="auto" hangingPunct="1">
              <a:spcBef>
                <a:spcPts val="400"/>
              </a:spcBef>
              <a:spcAft>
                <a:spcPts val="0"/>
              </a:spcAft>
              <a:buSzPct val="68000"/>
              <a:buFont typeface="Arial" panose="020B0604020202020204" pitchFamily="34" charset="0"/>
              <a:buChar char="•"/>
              <a:defRPr/>
            </a:pPr>
            <a:r>
              <a:rPr lang="en-US" kern="1200" dirty="0">
                <a:solidFill>
                  <a:schemeClr val="tx1"/>
                </a:solidFill>
                <a:latin typeface="+mj-lt"/>
              </a:rPr>
              <a:t>A parent confides in you that a 5</a:t>
            </a:r>
            <a:r>
              <a:rPr lang="en-US" kern="1200" baseline="30000" dirty="0">
                <a:solidFill>
                  <a:schemeClr val="tx1"/>
                </a:solidFill>
                <a:latin typeface="+mj-lt"/>
              </a:rPr>
              <a:t>th</a:t>
            </a:r>
            <a:r>
              <a:rPr lang="en-US" kern="1200" dirty="0">
                <a:solidFill>
                  <a:schemeClr val="tx1"/>
                </a:solidFill>
                <a:latin typeface="+mj-lt"/>
              </a:rPr>
              <a:t> grade boy in Ms. Johnson’s Math class is picking on her son. She asks, “Do you know this kid?” The volunteer says, “Yes, I know this boy and you do too. He has red hair and glasses.”</a:t>
            </a:r>
          </a:p>
          <a:p>
            <a:pPr marL="566928" indent="-457200" eaLnBrk="1" fontAlgn="auto" hangingPunct="1">
              <a:spcBef>
                <a:spcPts val="400"/>
              </a:spcBef>
              <a:spcAft>
                <a:spcPts val="0"/>
              </a:spcAft>
              <a:buSzPct val="68000"/>
              <a:buFont typeface="Arial" panose="020B0604020202020204" pitchFamily="34" charset="0"/>
              <a:buChar char="•"/>
              <a:defRPr/>
            </a:pPr>
            <a:endParaRPr lang="en-US" kern="1200" dirty="0">
              <a:solidFill>
                <a:schemeClr val="tx1"/>
              </a:solidFill>
              <a:latin typeface="+mj-lt"/>
            </a:endParaRPr>
          </a:p>
          <a:p>
            <a:pPr marL="566928" indent="-457200" eaLnBrk="1" fontAlgn="auto" hangingPunct="1">
              <a:spcBef>
                <a:spcPts val="400"/>
              </a:spcBef>
              <a:spcAft>
                <a:spcPts val="0"/>
              </a:spcAft>
              <a:buSzPct val="68000"/>
              <a:buFont typeface="Arial" panose="020B0604020202020204" pitchFamily="34" charset="0"/>
              <a:buChar char="•"/>
              <a:defRPr/>
            </a:pPr>
            <a:r>
              <a:rPr lang="en-US" kern="1200" dirty="0">
                <a:solidFill>
                  <a:schemeClr val="tx1"/>
                </a:solidFill>
                <a:latin typeface="+mj-lt"/>
              </a:rPr>
              <a:t>Has the volunteer broken confidentiality?</a:t>
            </a:r>
          </a:p>
          <a:p>
            <a:pPr marL="0" indent="0">
              <a:buNone/>
              <a:defRPr/>
            </a:pPr>
            <a:endParaRPr lang="en-US" sz="2600" dirty="0">
              <a:latin typeface="+mj-lt"/>
            </a:endParaRPr>
          </a:p>
          <a:p>
            <a:pPr marL="1371600" lvl="2" indent="-457200">
              <a:buFont typeface="+mj-lt"/>
              <a:buAutoNum type="arabicPeriod"/>
              <a:defRPr/>
            </a:pPr>
            <a:endParaRPr lang="en-US" sz="2400" dirty="0">
              <a:latin typeface="Arial" charset="0"/>
            </a:endParaRPr>
          </a:p>
          <a:p>
            <a:pPr marL="0" indent="0" eaLnBrk="1" hangingPunct="1">
              <a:lnSpc>
                <a:spcPct val="90000"/>
              </a:lnSpc>
              <a:buFont typeface="Arial" charset="0"/>
              <a:buNone/>
              <a:defRPr/>
            </a:pPr>
            <a:endParaRPr lang="en-US" sz="2400" dirty="0">
              <a:latin typeface="Arial" charset="0"/>
            </a:endParaRPr>
          </a:p>
          <a:p>
            <a:pPr marL="0" indent="0">
              <a:buNone/>
              <a:defRPr/>
            </a:pPr>
            <a:endParaRPr lang="en-US" altLang="en-US" sz="2000" kern="120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7DD080CD-9A96-4D4E-872A-9979FFD96B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019723"/>
      </p:ext>
    </p:extLst>
  </p:cSld>
  <p:clrMapOvr>
    <a:masterClrMapping/>
  </p:clrMapOvr>
  <p:transition spd="med" advTm="2693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61CE94-3295-41EB-9EF1-98E5275F7D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00" y="978102"/>
            <a:ext cx="10588434" cy="1062644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spcBef>
                <a:spcPct val="0"/>
              </a:spcBef>
            </a:pPr>
            <a:r>
              <a:rPr lang="en-US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Core Principles</a:t>
            </a:r>
          </a:p>
        </p:txBody>
      </p:sp>
      <p:cxnSp>
        <p:nvCxnSpPr>
          <p:cNvPr id="58" name="Straight Connector 41">
            <a:extLst>
              <a:ext uri="{FF2B5EF4-FFF2-40B4-BE49-F238E27FC236}">
                <a16:creationId xmlns:a16="http://schemas.microsoft.com/office/drawing/2014/main" id="{39B7FDC9-F0CE-43A7-9F2A-83DD09DC34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47624" y="2265037"/>
            <a:ext cx="10125012" cy="0"/>
          </a:xfrm>
          <a:prstGeom prst="line">
            <a:avLst/>
          </a:prstGeom>
          <a:ln w="158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851852E3-A1FE-4C9B-BDFC-A50C87BB42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88" y="6010546"/>
            <a:ext cx="2364828" cy="731520"/>
          </a:xfrm>
          <a:prstGeom prst="rect">
            <a:avLst/>
          </a:prstGeom>
        </p:spPr>
      </p:pic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8B3982C7-B0F9-49F9-BC04-B4BA724C29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55354" y="2682433"/>
            <a:ext cx="6748966" cy="3929379"/>
          </a:xfrm>
        </p:spPr>
        <p:txBody>
          <a:bodyPr vert="horz" lIns="91440" tIns="45720" rIns="91440" bIns="45720" rtlCol="0">
            <a:noAutofit/>
          </a:bodyPr>
          <a:lstStyle/>
          <a:p>
            <a:pPr>
              <a:buFont typeface="Arial" panose="020B0604020202020204" pitchFamily="34" charset="0"/>
              <a:buChar char="•"/>
              <a:defRPr/>
            </a:pPr>
            <a:r>
              <a:rPr lang="en-US" altLang="en-US" sz="2200" kern="1200" dirty="0">
                <a:solidFill>
                  <a:schemeClr val="tx1"/>
                </a:solidFill>
                <a:latin typeface="+mj-lt"/>
              </a:rPr>
              <a:t>We affirm the goodness of existence and the dignity of every human person</a:t>
            </a:r>
          </a:p>
          <a:p>
            <a:pPr marL="0">
              <a:buFont typeface="Arial" panose="020B0604020202020204" pitchFamily="34" charset="0"/>
              <a:buChar char="•"/>
              <a:defRPr/>
            </a:pPr>
            <a:endParaRPr lang="en-US" altLang="en-US" sz="2200" kern="1200" dirty="0">
              <a:solidFill>
                <a:schemeClr val="tx1"/>
              </a:solidFill>
              <a:latin typeface="+mj-lt"/>
            </a:endParaRP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US" altLang="en-US" sz="2200" kern="1200" dirty="0">
                <a:solidFill>
                  <a:schemeClr val="tx1"/>
                </a:solidFill>
                <a:latin typeface="+mj-lt"/>
              </a:rPr>
              <a:t>We work as a team</a:t>
            </a:r>
          </a:p>
          <a:p>
            <a:pPr marL="0">
              <a:buFont typeface="Arial" panose="020B0604020202020204" pitchFamily="34" charset="0"/>
              <a:buChar char="•"/>
              <a:defRPr/>
            </a:pPr>
            <a:endParaRPr lang="en-US" altLang="en-US" sz="2200" kern="1200" dirty="0">
              <a:solidFill>
                <a:schemeClr val="tx1"/>
              </a:solidFill>
              <a:latin typeface="+mj-lt"/>
            </a:endParaRP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US" altLang="en-US" sz="2200" kern="1200" dirty="0">
                <a:solidFill>
                  <a:schemeClr val="tx1"/>
                </a:solidFill>
                <a:latin typeface="+mj-lt"/>
              </a:rPr>
              <a:t>We avoid gossip and negativity</a:t>
            </a:r>
          </a:p>
          <a:p>
            <a:pPr marL="0">
              <a:buFont typeface="Arial" panose="020B0604020202020204" pitchFamily="34" charset="0"/>
              <a:buChar char="•"/>
              <a:defRPr/>
            </a:pPr>
            <a:endParaRPr lang="en-US" altLang="en-US" sz="2200" kern="1200" dirty="0">
              <a:solidFill>
                <a:schemeClr val="tx1"/>
              </a:solidFill>
              <a:latin typeface="+mj-lt"/>
            </a:endParaRP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US" altLang="en-US" sz="2200" kern="1200" dirty="0">
                <a:solidFill>
                  <a:schemeClr val="tx1"/>
                </a:solidFill>
                <a:latin typeface="+mj-lt"/>
              </a:rPr>
              <a:t>We face challenges with confidence and hope</a:t>
            </a:r>
          </a:p>
          <a:p>
            <a:pPr marL="0">
              <a:buFont typeface="Arial" panose="020B0604020202020204" pitchFamily="34" charset="0"/>
              <a:buChar char="•"/>
              <a:defRPr/>
            </a:pPr>
            <a:endParaRPr lang="en-US" altLang="en-US" sz="2200" kern="1200" dirty="0">
              <a:solidFill>
                <a:schemeClr val="tx1"/>
              </a:solidFill>
              <a:latin typeface="+mj-lt"/>
            </a:endParaRP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US" altLang="en-US" sz="2200" kern="1200" dirty="0">
                <a:solidFill>
                  <a:schemeClr val="tx1"/>
                </a:solidFill>
                <a:latin typeface="+mj-lt"/>
              </a:rPr>
              <a:t>We work from a place of relentless goodwill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EE6E639-2352-4298-B741-6DE924E715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539932"/>
      </p:ext>
    </p:extLst>
  </p:cSld>
  <p:clrMapOvr>
    <a:masterClrMapping/>
  </p:clrMapOvr>
  <p:transition spd="med" advTm="2425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61CE94-3295-41EB-9EF1-98E5275F7D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00" y="978102"/>
            <a:ext cx="10588434" cy="1062644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spcBef>
                <a:spcPct val="0"/>
              </a:spcBef>
            </a:pPr>
            <a:r>
              <a:rPr lang="en-US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Scenario 3: Response</a:t>
            </a:r>
          </a:p>
        </p:txBody>
      </p:sp>
      <p:cxnSp>
        <p:nvCxnSpPr>
          <p:cNvPr id="58" name="Straight Connector 41">
            <a:extLst>
              <a:ext uri="{FF2B5EF4-FFF2-40B4-BE49-F238E27FC236}">
                <a16:creationId xmlns:a16="http://schemas.microsoft.com/office/drawing/2014/main" id="{39B7FDC9-F0CE-43A7-9F2A-83DD09DC34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47624" y="2265037"/>
            <a:ext cx="10125012" cy="0"/>
          </a:xfrm>
          <a:prstGeom prst="line">
            <a:avLst/>
          </a:prstGeom>
          <a:ln w="158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851852E3-A1FE-4C9B-BDFC-A50C87BB42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88" y="6010546"/>
            <a:ext cx="2364828" cy="731520"/>
          </a:xfrm>
          <a:prstGeom prst="rect">
            <a:avLst/>
          </a:prstGeom>
        </p:spPr>
      </p:pic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8B3982C7-B0F9-49F9-BC04-B4BA724C29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55354" y="2682433"/>
            <a:ext cx="6748966" cy="3929379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chemeClr val="tx1"/>
                </a:solidFill>
                <a:latin typeface="+mj-lt"/>
              </a:rPr>
              <a:t>Yes! The volunteer gave personally identifiable information concerning this student. This is a breach of confidentiality.  </a:t>
            </a:r>
          </a:p>
          <a:p>
            <a:pPr marL="0" indent="0">
              <a:buNone/>
              <a:defRPr/>
            </a:pPr>
            <a:endParaRPr lang="en-US" dirty="0">
              <a:solidFill>
                <a:schemeClr val="tx1"/>
              </a:solidFill>
              <a:latin typeface="+mj-lt"/>
            </a:endParaRP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chemeClr val="tx1"/>
                </a:solidFill>
                <a:latin typeface="+mj-lt"/>
              </a:rPr>
              <a:t>An appropriate response could be, "Due to confidentiality laws, parent volunteers are not permitted to discuss individual students."</a:t>
            </a:r>
            <a:endParaRPr lang="en-US" sz="2600" dirty="0">
              <a:solidFill>
                <a:schemeClr val="tx1"/>
              </a:solidFill>
              <a:latin typeface="+mj-lt"/>
            </a:endParaRPr>
          </a:p>
          <a:p>
            <a:pPr marL="1371600" lvl="2" indent="-457200">
              <a:buFont typeface="+mj-lt"/>
              <a:buAutoNum type="arabicPeriod"/>
              <a:defRPr/>
            </a:pPr>
            <a:endParaRPr lang="en-US" sz="2400" dirty="0">
              <a:latin typeface="Arial" charset="0"/>
            </a:endParaRPr>
          </a:p>
          <a:p>
            <a:pPr marL="0" indent="0" eaLnBrk="1" hangingPunct="1">
              <a:lnSpc>
                <a:spcPct val="90000"/>
              </a:lnSpc>
              <a:buFont typeface="Arial" charset="0"/>
              <a:buNone/>
              <a:defRPr/>
            </a:pPr>
            <a:endParaRPr lang="en-US" sz="2400" dirty="0">
              <a:latin typeface="Arial" charset="0"/>
            </a:endParaRPr>
          </a:p>
          <a:p>
            <a:pPr marL="0" indent="0">
              <a:buNone/>
              <a:defRPr/>
            </a:pPr>
            <a:endParaRPr lang="en-US" altLang="en-US" sz="2000" kern="120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85495C8B-3D22-4507-8099-FFC3BEF2D8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137998"/>
      </p:ext>
    </p:extLst>
  </p:cSld>
  <p:clrMapOvr>
    <a:masterClrMapping/>
  </p:clrMapOvr>
  <p:transition spd="med" advTm="2439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61CE94-3295-41EB-9EF1-98E5275F7D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00" y="978102"/>
            <a:ext cx="10588434" cy="1062644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spcBef>
                <a:spcPct val="0"/>
              </a:spcBef>
            </a:pPr>
            <a:r>
              <a:rPr lang="en-US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Volunteer Tips</a:t>
            </a:r>
          </a:p>
        </p:txBody>
      </p:sp>
      <p:cxnSp>
        <p:nvCxnSpPr>
          <p:cNvPr id="58" name="Straight Connector 41">
            <a:extLst>
              <a:ext uri="{FF2B5EF4-FFF2-40B4-BE49-F238E27FC236}">
                <a16:creationId xmlns:a16="http://schemas.microsoft.com/office/drawing/2014/main" id="{39B7FDC9-F0CE-43A7-9F2A-83DD09DC34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47624" y="2265037"/>
            <a:ext cx="10125012" cy="0"/>
          </a:xfrm>
          <a:prstGeom prst="line">
            <a:avLst/>
          </a:prstGeom>
          <a:ln w="158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851852E3-A1FE-4C9B-BDFC-A50C87BB42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88" y="6010546"/>
            <a:ext cx="2364828" cy="731520"/>
          </a:xfrm>
          <a:prstGeom prst="rect">
            <a:avLst/>
          </a:prstGeom>
        </p:spPr>
      </p:pic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8B3982C7-B0F9-49F9-BC04-B4BA724C29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55354" y="2682433"/>
            <a:ext cx="6748966" cy="3929379"/>
          </a:xfrm>
        </p:spPr>
        <p:txBody>
          <a:bodyPr vert="horz" lIns="91440" tIns="45720" rIns="91440" bIns="45720" rtlCol="0">
            <a:normAutofit fontScale="77500" lnSpcReduction="20000"/>
          </a:bodyPr>
          <a:lstStyle/>
          <a:p>
            <a:pPr>
              <a:buFont typeface="Arial" panose="020B0604020202020204" pitchFamily="34" charset="0"/>
              <a:buChar char="•"/>
              <a:defRPr/>
            </a:pPr>
            <a:r>
              <a:rPr lang="en-US" sz="3100" dirty="0">
                <a:solidFill>
                  <a:schemeClr val="tx1"/>
                </a:solidFill>
                <a:latin typeface="+mj-lt"/>
              </a:rPr>
              <a:t>Dress appropriately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US" sz="3100" dirty="0">
                <a:solidFill>
                  <a:schemeClr val="tx1"/>
                </a:solidFill>
                <a:latin typeface="+mj-lt"/>
              </a:rPr>
              <a:t>Become familiar with school procedures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US" sz="3100" dirty="0">
                <a:solidFill>
                  <a:schemeClr val="tx1"/>
                </a:solidFill>
                <a:latin typeface="+mj-lt"/>
              </a:rPr>
              <a:t>Be fully present</a:t>
            </a:r>
          </a:p>
          <a:p>
            <a:pPr lvl="1">
              <a:buFont typeface="Courier New" panose="02070309020205020404" pitchFamily="49" charset="0"/>
              <a:buChar char="o"/>
              <a:defRPr/>
            </a:pPr>
            <a:r>
              <a:rPr lang="en-US" sz="3100" dirty="0">
                <a:solidFill>
                  <a:schemeClr val="tx1"/>
                </a:solidFill>
                <a:latin typeface="+mj-lt"/>
              </a:rPr>
              <a:t>No cell phone use on campus (unless an emergency)</a:t>
            </a:r>
          </a:p>
          <a:p>
            <a:pPr lvl="1">
              <a:buFont typeface="Courier New" panose="02070309020205020404" pitchFamily="49" charset="0"/>
              <a:buChar char="o"/>
              <a:defRPr/>
            </a:pPr>
            <a:r>
              <a:rPr lang="en-US" sz="3100" dirty="0">
                <a:solidFill>
                  <a:schemeClr val="tx1"/>
                </a:solidFill>
                <a:latin typeface="+mj-lt"/>
              </a:rPr>
              <a:t>No photos or videos may be taken on campus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US" sz="3100" dirty="0">
                <a:solidFill>
                  <a:schemeClr val="tx1"/>
                </a:solidFill>
                <a:latin typeface="+mj-lt"/>
              </a:rPr>
              <a:t>Be dependable and on time </a:t>
            </a:r>
          </a:p>
          <a:p>
            <a:pPr lvl="1">
              <a:buFont typeface="Courier New" panose="02070309020205020404" pitchFamily="49" charset="0"/>
              <a:buChar char="o"/>
              <a:defRPr/>
            </a:pPr>
            <a:r>
              <a:rPr lang="en-US" sz="3100" dirty="0">
                <a:solidFill>
                  <a:schemeClr val="tx1"/>
                </a:solidFill>
                <a:latin typeface="+mj-lt"/>
              </a:rPr>
              <a:t>If you are running late or need to cancel, alert the volunteer coordinator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US" sz="3100" dirty="0">
                <a:solidFill>
                  <a:schemeClr val="tx1"/>
                </a:solidFill>
                <a:latin typeface="+mj-lt"/>
              </a:rPr>
              <a:t>Follow directions and ask questions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endParaRPr lang="en-US" sz="2400" dirty="0">
              <a:latin typeface="Arial" charset="0"/>
            </a:endParaRPr>
          </a:p>
          <a:p>
            <a:pPr marL="0" indent="0" eaLnBrk="1" hangingPunct="1">
              <a:lnSpc>
                <a:spcPct val="90000"/>
              </a:lnSpc>
              <a:buFont typeface="Arial" charset="0"/>
              <a:buNone/>
              <a:defRPr/>
            </a:pPr>
            <a:endParaRPr lang="en-US" sz="2400" dirty="0">
              <a:latin typeface="Arial" charset="0"/>
            </a:endParaRPr>
          </a:p>
          <a:p>
            <a:pPr marL="0" indent="0">
              <a:buNone/>
              <a:defRPr/>
            </a:pPr>
            <a:endParaRPr lang="en-US" altLang="en-US" sz="2000" kern="120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37FE1EE9-80FE-4E7A-BE71-829C9FBCAE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051534"/>
      </p:ext>
    </p:extLst>
  </p:cSld>
  <p:clrMapOvr>
    <a:masterClrMapping/>
  </p:clrMapOvr>
  <p:transition spd="med" advTm="3627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61CE94-3295-41EB-9EF1-98E5275F7D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00" y="978102"/>
            <a:ext cx="10588434" cy="1062644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spcBef>
                <a:spcPct val="0"/>
              </a:spcBef>
            </a:pPr>
            <a:r>
              <a:rPr lang="en-US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Volunteer Guidelines</a:t>
            </a:r>
          </a:p>
        </p:txBody>
      </p:sp>
      <p:cxnSp>
        <p:nvCxnSpPr>
          <p:cNvPr id="58" name="Straight Connector 41">
            <a:extLst>
              <a:ext uri="{FF2B5EF4-FFF2-40B4-BE49-F238E27FC236}">
                <a16:creationId xmlns:a16="http://schemas.microsoft.com/office/drawing/2014/main" id="{39B7FDC9-F0CE-43A7-9F2A-83DD09DC34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47624" y="2265037"/>
            <a:ext cx="10125012" cy="0"/>
          </a:xfrm>
          <a:prstGeom prst="line">
            <a:avLst/>
          </a:prstGeom>
          <a:ln w="158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851852E3-A1FE-4C9B-BDFC-A50C87BB42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88" y="6010546"/>
            <a:ext cx="2364828" cy="731520"/>
          </a:xfrm>
          <a:prstGeom prst="rect">
            <a:avLst/>
          </a:prstGeom>
        </p:spPr>
      </p:pic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8B3982C7-B0F9-49F9-BC04-B4BA724C29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55354" y="2628273"/>
            <a:ext cx="6748966" cy="3929379"/>
          </a:xfrm>
        </p:spPr>
        <p:txBody>
          <a:bodyPr vert="horz" lIns="91440" tIns="45720" rIns="91440" bIns="45720" rtlCol="0">
            <a:normAutofit fontScale="25000" lnSpcReduction="20000"/>
          </a:bodyPr>
          <a:lstStyle/>
          <a:p>
            <a:pPr>
              <a:buFont typeface="Arial" panose="020B0604020202020204" pitchFamily="34" charset="0"/>
              <a:buChar char="•"/>
              <a:defRPr/>
            </a:pPr>
            <a:r>
              <a:rPr lang="en-US" sz="8000" dirty="0">
                <a:solidFill>
                  <a:schemeClr val="tx1"/>
                </a:solidFill>
                <a:latin typeface="+mj-lt"/>
              </a:rPr>
              <a:t>Help students follow rules and procedures by following them yourself (Ex: Not talking with students during the silent eating time)</a:t>
            </a:r>
          </a:p>
          <a:p>
            <a:pPr marL="0" indent="0">
              <a:buNone/>
              <a:defRPr/>
            </a:pPr>
            <a:endParaRPr lang="en-US" sz="8000" dirty="0">
              <a:solidFill>
                <a:schemeClr val="tx1"/>
              </a:solidFill>
              <a:latin typeface="+mj-lt"/>
            </a:endParaRP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US" sz="8000" dirty="0">
                <a:solidFill>
                  <a:schemeClr val="tx1"/>
                </a:solidFill>
                <a:latin typeface="+mj-lt"/>
              </a:rPr>
              <a:t>Educational spaces are to be kept sacred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endParaRPr lang="en-US" sz="8000" dirty="0">
              <a:solidFill>
                <a:schemeClr val="tx1"/>
              </a:solidFill>
              <a:latin typeface="+mj-lt"/>
            </a:endParaRP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US" sz="8000" dirty="0">
                <a:solidFill>
                  <a:schemeClr val="tx1"/>
                </a:solidFill>
                <a:latin typeface="+mj-lt"/>
              </a:rPr>
              <a:t>Do not go outside of the space you have been assigned (Ex: Lunch volunteers should not be on the playground)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endParaRPr lang="en-US" sz="8000" dirty="0">
              <a:solidFill>
                <a:schemeClr val="tx1"/>
              </a:solidFill>
              <a:latin typeface="+mj-lt"/>
            </a:endParaRP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US" sz="8000" dirty="0">
                <a:solidFill>
                  <a:schemeClr val="tx1"/>
                </a:solidFill>
                <a:latin typeface="+mj-lt"/>
              </a:rPr>
              <a:t>Use the faculty restrooms</a:t>
            </a:r>
          </a:p>
          <a:p>
            <a:pPr lvl="1">
              <a:buFont typeface="Courier New" panose="02070309020205020404" pitchFamily="49" charset="0"/>
              <a:buChar char="o"/>
              <a:defRPr/>
            </a:pPr>
            <a:r>
              <a:rPr lang="en-US" sz="8000" dirty="0">
                <a:solidFill>
                  <a:schemeClr val="tx1"/>
                </a:solidFill>
                <a:latin typeface="+mj-lt"/>
              </a:rPr>
              <a:t>Do not use student restrooms</a:t>
            </a:r>
          </a:p>
          <a:p>
            <a:pPr lvl="1">
              <a:buFont typeface="Courier New" panose="02070309020205020404" pitchFamily="49" charset="0"/>
              <a:buChar char="o"/>
              <a:defRPr/>
            </a:pPr>
            <a:endParaRPr lang="en-US" sz="8000" dirty="0">
              <a:solidFill>
                <a:schemeClr val="tx1"/>
              </a:solidFill>
              <a:latin typeface="+mj-lt"/>
            </a:endParaRP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US" sz="8000" dirty="0">
                <a:solidFill>
                  <a:schemeClr val="tx1"/>
                </a:solidFill>
                <a:latin typeface="+mj-lt"/>
              </a:rPr>
              <a:t>Do not approach your child/children’s teachers while volunteering to get updates on your child</a:t>
            </a:r>
          </a:p>
          <a:p>
            <a:pPr lvl="1">
              <a:buFont typeface="Courier New" panose="02070309020205020404" pitchFamily="49" charset="0"/>
              <a:buChar char="o"/>
              <a:defRPr/>
            </a:pPr>
            <a:endParaRPr lang="en-US" sz="4600" dirty="0">
              <a:solidFill>
                <a:schemeClr val="tx1"/>
              </a:solidFill>
              <a:latin typeface="+mj-lt"/>
            </a:endParaRPr>
          </a:p>
          <a:p>
            <a:pPr>
              <a:buFont typeface="Arial" panose="020B0604020202020204" pitchFamily="34" charset="0"/>
              <a:buChar char="•"/>
              <a:defRPr/>
            </a:pPr>
            <a:endParaRPr lang="en-US" sz="2400" dirty="0">
              <a:latin typeface="Arial" charset="0"/>
            </a:endParaRPr>
          </a:p>
          <a:p>
            <a:pPr marL="0" indent="0" eaLnBrk="1" hangingPunct="1">
              <a:lnSpc>
                <a:spcPct val="90000"/>
              </a:lnSpc>
              <a:buFont typeface="Arial" charset="0"/>
              <a:buNone/>
              <a:defRPr/>
            </a:pPr>
            <a:endParaRPr lang="en-US" sz="2400" dirty="0">
              <a:latin typeface="Arial" charset="0"/>
            </a:endParaRPr>
          </a:p>
          <a:p>
            <a:pPr marL="0" indent="0">
              <a:buNone/>
              <a:defRPr/>
            </a:pPr>
            <a:endParaRPr lang="en-US" altLang="en-US" sz="2000" kern="120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B1ABEDE-9876-4DFE-AECF-5DEC3D0F06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185542"/>
      </p:ext>
    </p:extLst>
  </p:cSld>
  <p:clrMapOvr>
    <a:masterClrMapping/>
  </p:clrMapOvr>
  <p:transition spd="med" advTm="4025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61CE94-3295-41EB-9EF1-98E5275F7D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00" y="978102"/>
            <a:ext cx="10588434" cy="1062644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spcBef>
                <a:spcPct val="0"/>
              </a:spcBef>
            </a:pPr>
            <a:r>
              <a:rPr lang="en-US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Volunteer Guidelines Continued</a:t>
            </a:r>
          </a:p>
        </p:txBody>
      </p:sp>
      <p:cxnSp>
        <p:nvCxnSpPr>
          <p:cNvPr id="58" name="Straight Connector 41">
            <a:extLst>
              <a:ext uri="{FF2B5EF4-FFF2-40B4-BE49-F238E27FC236}">
                <a16:creationId xmlns:a16="http://schemas.microsoft.com/office/drawing/2014/main" id="{39B7FDC9-F0CE-43A7-9F2A-83DD09DC34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47624" y="2265037"/>
            <a:ext cx="10125012" cy="0"/>
          </a:xfrm>
          <a:prstGeom prst="line">
            <a:avLst/>
          </a:prstGeom>
          <a:ln w="158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851852E3-A1FE-4C9B-BDFC-A50C87BB42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88" y="6010546"/>
            <a:ext cx="2364828" cy="731520"/>
          </a:xfrm>
          <a:prstGeom prst="rect">
            <a:avLst/>
          </a:prstGeom>
        </p:spPr>
      </p:pic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8B3982C7-B0F9-49F9-BC04-B4BA724C29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55354" y="2682433"/>
            <a:ext cx="6748966" cy="3929379"/>
          </a:xfrm>
        </p:spPr>
        <p:txBody>
          <a:bodyPr vert="horz" lIns="91440" tIns="45720" rIns="91440" bIns="45720" rtlCol="0">
            <a:noAutofit/>
          </a:bodyPr>
          <a:lstStyle/>
          <a:p>
            <a:pPr>
              <a:defRPr/>
            </a:pPr>
            <a:r>
              <a:rPr lang="en-US" sz="2000" dirty="0">
                <a:solidFill>
                  <a:schemeClr val="tx1"/>
                </a:solidFill>
                <a:latin typeface="+mj-lt"/>
              </a:rPr>
              <a:t>If you have a complaint or suggestion, please alert the volunteer coordinator, a PSO officer, or any member of school leadership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endParaRPr lang="en-US" sz="2000" dirty="0">
              <a:solidFill>
                <a:schemeClr val="tx1"/>
              </a:solidFill>
              <a:latin typeface="+mj-lt"/>
            </a:endParaRP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chemeClr val="tx1"/>
                </a:solidFill>
                <a:latin typeface="+mj-lt"/>
              </a:rPr>
              <a:t>Avoid disciplining students</a:t>
            </a:r>
          </a:p>
          <a:p>
            <a:pPr lvl="1">
              <a:buFont typeface="Courier New" panose="02070309020205020404" pitchFamily="49" charset="0"/>
              <a:buChar char="o"/>
              <a:defRPr/>
            </a:pPr>
            <a:r>
              <a:rPr lang="en-US" sz="2000" dirty="0">
                <a:solidFill>
                  <a:schemeClr val="tx1"/>
                </a:solidFill>
                <a:latin typeface="+mj-lt"/>
              </a:rPr>
              <a:t>Bring student behavior issues to the attention of a nearby teacher.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endParaRPr lang="en-US" sz="2000" dirty="0">
              <a:solidFill>
                <a:schemeClr val="tx1"/>
              </a:solidFill>
              <a:latin typeface="+mj-lt"/>
            </a:endParaRP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chemeClr val="tx1"/>
                </a:solidFill>
                <a:latin typeface="+mj-lt"/>
              </a:rPr>
              <a:t>Be a positive representative of GHA to our school family and community</a:t>
            </a:r>
          </a:p>
          <a:p>
            <a:pPr lvl="1">
              <a:buFont typeface="Courier New" panose="02070309020205020404" pitchFamily="49" charset="0"/>
              <a:buChar char="o"/>
              <a:defRPr/>
            </a:pPr>
            <a:r>
              <a:rPr lang="en-US" sz="2000" dirty="0">
                <a:solidFill>
                  <a:schemeClr val="tx1"/>
                </a:solidFill>
                <a:latin typeface="+mj-lt"/>
              </a:rPr>
              <a:t>Alert a PSO officer or school leadership if you have a concern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177693D-E3A9-44D0-AFC7-C466B8A6FE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04430"/>
      </p:ext>
    </p:extLst>
  </p:cSld>
  <p:clrMapOvr>
    <a:masterClrMapping/>
  </p:clrMapOvr>
  <p:transition spd="med" advTm="3119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61CE94-3295-41EB-9EF1-98E5275F7D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00" y="978102"/>
            <a:ext cx="10588434" cy="1062644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spcBef>
                <a:spcPct val="0"/>
              </a:spcBef>
            </a:pPr>
            <a:r>
              <a:rPr lang="en-US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Get Involved</a:t>
            </a:r>
          </a:p>
        </p:txBody>
      </p:sp>
      <p:cxnSp>
        <p:nvCxnSpPr>
          <p:cNvPr id="58" name="Straight Connector 41">
            <a:extLst>
              <a:ext uri="{FF2B5EF4-FFF2-40B4-BE49-F238E27FC236}">
                <a16:creationId xmlns:a16="http://schemas.microsoft.com/office/drawing/2014/main" id="{39B7FDC9-F0CE-43A7-9F2A-83DD09DC34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47624" y="2265037"/>
            <a:ext cx="10125012" cy="0"/>
          </a:xfrm>
          <a:prstGeom prst="line">
            <a:avLst/>
          </a:prstGeom>
          <a:ln w="158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851852E3-A1FE-4C9B-BDFC-A50C87BB42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88" y="6010546"/>
            <a:ext cx="2364828" cy="731520"/>
          </a:xfrm>
          <a:prstGeom prst="rect">
            <a:avLst/>
          </a:prstGeom>
        </p:spPr>
      </p:pic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8B3982C7-B0F9-49F9-BC04-B4BA724C29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55354" y="2682433"/>
            <a:ext cx="6748966" cy="3929379"/>
          </a:xfrm>
        </p:spPr>
        <p:txBody>
          <a:bodyPr vert="horz" lIns="91440" tIns="45720" rIns="91440" bIns="45720" rtlCol="0">
            <a:noAutofit/>
          </a:bodyPr>
          <a:lstStyle/>
          <a:p>
            <a:pPr>
              <a:defRPr/>
            </a:pPr>
            <a:r>
              <a:rPr lang="en-US" sz="2100" dirty="0">
                <a:solidFill>
                  <a:schemeClr val="tx1"/>
                </a:solidFill>
                <a:latin typeface="+mj-lt"/>
              </a:rPr>
              <a:t>Complete the volunteer interest form </a:t>
            </a:r>
            <a:r>
              <a:rPr lang="en-US" sz="2100" dirty="0">
                <a:solidFill>
                  <a:schemeClr val="tx1"/>
                </a:solidFill>
                <a:latin typeface="+mj-lt"/>
                <a:hlinkClick r:id="rId5"/>
              </a:rPr>
              <a:t>https://gharlingtonpso.wordpress.com/volunteer-opportunities/</a:t>
            </a:r>
            <a:endParaRPr lang="en-US" sz="2100" dirty="0">
              <a:solidFill>
                <a:schemeClr val="tx1"/>
              </a:solidFill>
              <a:latin typeface="+mj-lt"/>
            </a:endParaRPr>
          </a:p>
          <a:p>
            <a:pPr marL="0" indent="0">
              <a:buNone/>
              <a:defRPr/>
            </a:pPr>
            <a:endParaRPr lang="en-US" sz="2100" dirty="0">
              <a:solidFill>
                <a:schemeClr val="tx1"/>
              </a:solidFill>
              <a:latin typeface="+mj-lt"/>
            </a:endParaRPr>
          </a:p>
          <a:p>
            <a:pPr>
              <a:defRPr/>
            </a:pPr>
            <a:r>
              <a:rPr lang="en-US" sz="2100" dirty="0">
                <a:solidFill>
                  <a:schemeClr val="tx1"/>
                </a:solidFill>
                <a:latin typeface="+mj-lt"/>
              </a:rPr>
              <a:t>Complete the parent volunteer training</a:t>
            </a:r>
          </a:p>
          <a:p>
            <a:pPr marL="0" indent="0">
              <a:buNone/>
              <a:defRPr/>
            </a:pPr>
            <a:endParaRPr lang="en-US" sz="2100" dirty="0">
              <a:solidFill>
                <a:schemeClr val="tx1"/>
              </a:solidFill>
              <a:latin typeface="+mj-lt"/>
            </a:endParaRPr>
          </a:p>
          <a:p>
            <a:pPr>
              <a:defRPr/>
            </a:pPr>
            <a:r>
              <a:rPr lang="en-US" sz="2100" dirty="0">
                <a:solidFill>
                  <a:schemeClr val="tx1"/>
                </a:solidFill>
                <a:latin typeface="+mj-lt"/>
              </a:rPr>
              <a:t>Consent to a background check</a:t>
            </a:r>
          </a:p>
          <a:p>
            <a:pPr marL="0" indent="0">
              <a:buNone/>
              <a:defRPr/>
            </a:pPr>
            <a:endParaRPr lang="en-US" sz="2100" dirty="0">
              <a:solidFill>
                <a:schemeClr val="tx1"/>
              </a:solidFill>
              <a:latin typeface="+mj-lt"/>
            </a:endParaRPr>
          </a:p>
          <a:p>
            <a:pPr>
              <a:defRPr/>
            </a:pPr>
            <a:r>
              <a:rPr lang="en-US" sz="2100" dirty="0">
                <a:solidFill>
                  <a:schemeClr val="tx1"/>
                </a:solidFill>
                <a:latin typeface="+mj-lt"/>
              </a:rPr>
              <a:t>Stay tuned for volunteer opportunity announcements in the newsletter, on the Great Hearts Arlington Parents Facebook page or on the PSO website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8030512-BB48-4CD8-A414-00C31E6F79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865901"/>
      </p:ext>
    </p:extLst>
  </p:cSld>
  <p:clrMapOvr>
    <a:masterClrMapping/>
  </p:clrMapOvr>
  <p:transition spd="med" advTm="2641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61CE94-3295-41EB-9EF1-98E5275F7D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00" y="978102"/>
            <a:ext cx="10588434" cy="1062644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spcBef>
                <a:spcPct val="0"/>
              </a:spcBef>
            </a:pPr>
            <a:r>
              <a:rPr lang="en-US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Successful Completion</a:t>
            </a:r>
          </a:p>
        </p:txBody>
      </p:sp>
      <p:cxnSp>
        <p:nvCxnSpPr>
          <p:cNvPr id="58" name="Straight Connector 41">
            <a:extLst>
              <a:ext uri="{FF2B5EF4-FFF2-40B4-BE49-F238E27FC236}">
                <a16:creationId xmlns:a16="http://schemas.microsoft.com/office/drawing/2014/main" id="{39B7FDC9-F0CE-43A7-9F2A-83DD09DC34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47624" y="2265037"/>
            <a:ext cx="10125012" cy="0"/>
          </a:xfrm>
          <a:prstGeom prst="line">
            <a:avLst/>
          </a:prstGeom>
          <a:ln w="158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851852E3-A1FE-4C9B-BDFC-A50C87BB42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88" y="6010546"/>
            <a:ext cx="2364828" cy="731520"/>
          </a:xfrm>
          <a:prstGeom prst="rect">
            <a:avLst/>
          </a:prstGeom>
        </p:spPr>
      </p:pic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8B3982C7-B0F9-49F9-BC04-B4BA724C29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55354" y="2682433"/>
            <a:ext cx="6748966" cy="3929379"/>
          </a:xfrm>
        </p:spPr>
        <p:txBody>
          <a:bodyPr vert="horz" lIns="91440" tIns="45720" rIns="91440" bIns="45720" rtlCol="0">
            <a:noAutofit/>
          </a:bodyPr>
          <a:lstStyle/>
          <a:p>
            <a:pPr>
              <a:defRPr/>
            </a:pPr>
            <a:r>
              <a:rPr lang="en-US" sz="2200" dirty="0">
                <a:solidFill>
                  <a:schemeClr val="tx1"/>
                </a:solidFill>
                <a:latin typeface="+mj-lt"/>
              </a:rPr>
              <a:t>You have just completed the volunteer training required for Great Hearts Texas</a:t>
            </a:r>
          </a:p>
          <a:p>
            <a:pPr>
              <a:defRPr/>
            </a:pPr>
            <a:endParaRPr lang="en-US" sz="2200" dirty="0">
              <a:solidFill>
                <a:schemeClr val="tx1"/>
              </a:solidFill>
              <a:latin typeface="+mj-lt"/>
            </a:endParaRPr>
          </a:p>
          <a:p>
            <a:pPr>
              <a:defRPr/>
            </a:pPr>
            <a:r>
              <a:rPr lang="en-US" sz="2200" dirty="0">
                <a:solidFill>
                  <a:schemeClr val="tx1"/>
                </a:solidFill>
                <a:latin typeface="+mj-lt"/>
              </a:rPr>
              <a:t>Remember you are held accountable for maintaining the confidentiality of student and faculty information at work, at home, on campus and in your community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9944643-FC76-41B5-B2DF-CA61A4633F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611017"/>
      </p:ext>
    </p:extLst>
  </p:cSld>
  <p:clrMapOvr>
    <a:masterClrMapping/>
  </p:clrMapOvr>
  <p:transition spd="med" advTm="2839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0DE6A193-4755-479A-BC6F-A7EBCA73B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5A55B759-31A7-423C-9BC2-A8BC09FE98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3166" y="-478"/>
            <a:ext cx="6754318" cy="6858478"/>
          </a:xfrm>
          <a:custGeom>
            <a:avLst/>
            <a:gdLst>
              <a:gd name="connsiteX0" fmla="*/ 0 w 6754318"/>
              <a:gd name="connsiteY0" fmla="*/ 6858478 h 6858478"/>
              <a:gd name="connsiteX1" fmla="*/ 6754318 w 6754318"/>
              <a:gd name="connsiteY1" fmla="*/ 6858478 h 6858478"/>
              <a:gd name="connsiteX2" fmla="*/ 3577943 w 6754318"/>
              <a:gd name="connsiteY2" fmla="*/ 0 h 6858478"/>
              <a:gd name="connsiteX3" fmla="*/ 3572366 w 6754318"/>
              <a:gd name="connsiteY3" fmla="*/ 0 h 6858478"/>
              <a:gd name="connsiteX4" fmla="*/ 2506138 w 6754318"/>
              <a:gd name="connsiteY4" fmla="*/ 0 h 6858478"/>
              <a:gd name="connsiteX5" fmla="*/ 0 w 6754318"/>
              <a:gd name="connsiteY5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754318" h="6858478">
                <a:moveTo>
                  <a:pt x="0" y="6858478"/>
                </a:moveTo>
                <a:lnTo>
                  <a:pt x="6754318" y="6858478"/>
                </a:lnTo>
                <a:lnTo>
                  <a:pt x="3577943" y="0"/>
                </a:lnTo>
                <a:lnTo>
                  <a:pt x="3572366" y="0"/>
                </a:lnTo>
                <a:lnTo>
                  <a:pt x="2506138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Freeform: Shape 34">
            <a:extLst>
              <a:ext uri="{FF2B5EF4-FFF2-40B4-BE49-F238E27FC236}">
                <a16:creationId xmlns:a16="http://schemas.microsoft.com/office/drawing/2014/main" id="{617D17FB-975C-487E-8519-38E547609E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478"/>
            <a:ext cx="6386947" cy="6858478"/>
          </a:xfrm>
          <a:custGeom>
            <a:avLst/>
            <a:gdLst>
              <a:gd name="connsiteX0" fmla="*/ 433167 w 6386947"/>
              <a:gd name="connsiteY0" fmla="*/ 0 h 6858478"/>
              <a:gd name="connsiteX1" fmla="*/ 2138767 w 6386947"/>
              <a:gd name="connsiteY1" fmla="*/ 0 h 6858478"/>
              <a:gd name="connsiteX2" fmla="*/ 3204995 w 6386947"/>
              <a:gd name="connsiteY2" fmla="*/ 0 h 6858478"/>
              <a:gd name="connsiteX3" fmla="*/ 3210572 w 6386947"/>
              <a:gd name="connsiteY3" fmla="*/ 0 h 6858478"/>
              <a:gd name="connsiteX4" fmla="*/ 6386947 w 6386947"/>
              <a:gd name="connsiteY4" fmla="*/ 6858478 h 6858478"/>
              <a:gd name="connsiteX5" fmla="*/ 1832610 w 6386947"/>
              <a:gd name="connsiteY5" fmla="*/ 6858478 h 6858478"/>
              <a:gd name="connsiteX6" fmla="*/ 433167 w 6386947"/>
              <a:gd name="connsiteY6" fmla="*/ 6858478 h 6858478"/>
              <a:gd name="connsiteX7" fmla="*/ 0 w 6386947"/>
              <a:gd name="connsiteY7" fmla="*/ 6858478 h 6858478"/>
              <a:gd name="connsiteX8" fmla="*/ 0 w 6386947"/>
              <a:gd name="connsiteY8" fmla="*/ 478 h 6858478"/>
              <a:gd name="connsiteX9" fmla="*/ 433167 w 6386947"/>
              <a:gd name="connsiteY9" fmla="*/ 478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386947" h="6858478">
                <a:moveTo>
                  <a:pt x="433167" y="0"/>
                </a:moveTo>
                <a:lnTo>
                  <a:pt x="2138767" y="0"/>
                </a:lnTo>
                <a:lnTo>
                  <a:pt x="3204995" y="0"/>
                </a:lnTo>
                <a:lnTo>
                  <a:pt x="3210572" y="0"/>
                </a:lnTo>
                <a:lnTo>
                  <a:pt x="6386947" y="6858478"/>
                </a:lnTo>
                <a:lnTo>
                  <a:pt x="1832610" y="6858478"/>
                </a:lnTo>
                <a:lnTo>
                  <a:pt x="433167" y="6858478"/>
                </a:lnTo>
                <a:lnTo>
                  <a:pt x="0" y="6858478"/>
                </a:lnTo>
                <a:lnTo>
                  <a:pt x="0" y="478"/>
                </a:lnTo>
                <a:lnTo>
                  <a:pt x="433167" y="478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61CE94-3295-41EB-9EF1-98E5275F7D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3993681"/>
            <a:ext cx="4057840" cy="2249424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spcBef>
                <a:spcPct val="0"/>
              </a:spcBef>
            </a:pPr>
            <a:r>
              <a:rPr lang="en-US" sz="5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Questions?</a:t>
            </a:r>
            <a:br>
              <a:rPr lang="en-US" sz="5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5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2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ArchersPSO@gmail.com</a:t>
            </a:r>
            <a:endParaRPr lang="en-US" sz="50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851852E3-A1FE-4C9B-BDFC-A50C87BB42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3781" y="982776"/>
            <a:ext cx="5702113" cy="1763853"/>
          </a:xfrm>
          <a:prstGeom prst="rect">
            <a:avLst/>
          </a:prstGeom>
        </p:spPr>
      </p:pic>
      <p:pic>
        <p:nvPicPr>
          <p:cNvPr id="26" name="Picture 25" descr="Logo&#10;&#10;Description automatically generated">
            <a:extLst>
              <a:ext uri="{FF2B5EF4-FFF2-40B4-BE49-F238E27FC236}">
                <a16:creationId xmlns:a16="http://schemas.microsoft.com/office/drawing/2014/main" id="{C9F09E03-06D2-4432-A59C-954166C32B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9747" y="3601309"/>
            <a:ext cx="2226147" cy="2611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96758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61CE94-3295-41EB-9EF1-98E5275F7D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00" y="978102"/>
            <a:ext cx="10588434" cy="1062644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spcBef>
                <a:spcPct val="0"/>
              </a:spcBef>
            </a:pPr>
            <a:r>
              <a:rPr lang="en-US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Volunteer Requirements</a:t>
            </a:r>
          </a:p>
        </p:txBody>
      </p:sp>
      <p:cxnSp>
        <p:nvCxnSpPr>
          <p:cNvPr id="58" name="Straight Connector 41">
            <a:extLst>
              <a:ext uri="{FF2B5EF4-FFF2-40B4-BE49-F238E27FC236}">
                <a16:creationId xmlns:a16="http://schemas.microsoft.com/office/drawing/2014/main" id="{39B7FDC9-F0CE-43A7-9F2A-83DD09DC34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47624" y="2265037"/>
            <a:ext cx="10125012" cy="0"/>
          </a:xfrm>
          <a:prstGeom prst="line">
            <a:avLst/>
          </a:prstGeom>
          <a:ln w="158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851852E3-A1FE-4C9B-BDFC-A50C87BB42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88" y="6010546"/>
            <a:ext cx="2364828" cy="731520"/>
          </a:xfrm>
          <a:prstGeom prst="rect">
            <a:avLst/>
          </a:prstGeom>
        </p:spPr>
      </p:pic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8B3982C7-B0F9-49F9-BC04-B4BA724C29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55354" y="2682433"/>
            <a:ext cx="6748966" cy="3929379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buFont typeface="Arial" panose="020B0604020202020204" pitchFamily="34" charset="0"/>
              <a:buChar char="•"/>
              <a:defRPr/>
            </a:pPr>
            <a:r>
              <a:rPr lang="en-US" altLang="en-US" kern="1200" dirty="0">
                <a:solidFill>
                  <a:schemeClr val="tx1"/>
                </a:solidFill>
                <a:latin typeface="+mj-lt"/>
              </a:rPr>
              <a:t>Consent to a criminal background check</a:t>
            </a:r>
          </a:p>
          <a:p>
            <a:pPr lvl="1">
              <a:buFont typeface="Courier New" panose="02070309020205020404" pitchFamily="49" charset="0"/>
              <a:buChar char="o"/>
              <a:defRPr/>
            </a:pPr>
            <a:r>
              <a:rPr lang="en-US" altLang="en-US" kern="1200" dirty="0">
                <a:solidFill>
                  <a:schemeClr val="tx1"/>
                </a:solidFill>
                <a:latin typeface="+mj-lt"/>
              </a:rPr>
              <a:t>Background checks will be conducted each year</a:t>
            </a:r>
          </a:p>
          <a:p>
            <a:pPr marL="457200" lvl="1" indent="0">
              <a:buNone/>
              <a:defRPr/>
            </a:pPr>
            <a:endParaRPr lang="en-US" altLang="en-US" kern="1200" dirty="0">
              <a:solidFill>
                <a:schemeClr val="tx1"/>
              </a:solidFill>
              <a:latin typeface="+mj-lt"/>
            </a:endParaRP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US" altLang="en-US" kern="1200" dirty="0">
                <a:solidFill>
                  <a:schemeClr val="tx1"/>
                </a:solidFill>
                <a:latin typeface="+mj-lt"/>
              </a:rPr>
              <a:t>Complete the parent volunteer training</a:t>
            </a:r>
          </a:p>
          <a:p>
            <a:pPr lvl="1">
              <a:buFont typeface="Courier New" panose="02070309020205020404" pitchFamily="49" charset="0"/>
              <a:buChar char="o"/>
              <a:defRPr/>
            </a:pPr>
            <a:r>
              <a:rPr lang="en-US" altLang="en-US" kern="1200" dirty="0">
                <a:solidFill>
                  <a:schemeClr val="tx1"/>
                </a:solidFill>
                <a:latin typeface="+mj-lt"/>
              </a:rPr>
              <a:t>Volunteer service may not begin until training is complete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EE13FEFC-1D06-4322-A2DB-EEC9A86E20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673023"/>
      </p:ext>
    </p:extLst>
  </p:cSld>
  <p:clrMapOvr>
    <a:masterClrMapping/>
  </p:clrMapOvr>
  <p:transition spd="med" advTm="2209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61CE94-3295-41EB-9EF1-98E5275F7D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00" y="978102"/>
            <a:ext cx="10588434" cy="1062644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spcBef>
                <a:spcPct val="0"/>
              </a:spcBef>
            </a:pPr>
            <a:r>
              <a:rPr lang="en-US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Supervision and Right of Refusal</a:t>
            </a:r>
          </a:p>
        </p:txBody>
      </p:sp>
      <p:cxnSp>
        <p:nvCxnSpPr>
          <p:cNvPr id="58" name="Straight Connector 41">
            <a:extLst>
              <a:ext uri="{FF2B5EF4-FFF2-40B4-BE49-F238E27FC236}">
                <a16:creationId xmlns:a16="http://schemas.microsoft.com/office/drawing/2014/main" id="{39B7FDC9-F0CE-43A7-9F2A-83DD09DC34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47624" y="2265037"/>
            <a:ext cx="10125012" cy="0"/>
          </a:xfrm>
          <a:prstGeom prst="line">
            <a:avLst/>
          </a:prstGeom>
          <a:ln w="158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851852E3-A1FE-4C9B-BDFC-A50C87BB42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88" y="6010546"/>
            <a:ext cx="2364828" cy="731520"/>
          </a:xfrm>
          <a:prstGeom prst="rect">
            <a:avLst/>
          </a:prstGeom>
        </p:spPr>
      </p:pic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8B3982C7-B0F9-49F9-BC04-B4BA724C29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55354" y="2682433"/>
            <a:ext cx="6748966" cy="3929379"/>
          </a:xfr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r>
              <a:rPr lang="en-US" altLang="en-US" sz="3000" dirty="0">
                <a:latin typeface="+mj-lt"/>
              </a:rPr>
              <a:t>Volunteers always work under the direct supervision of the professional staff at Great Hearts Arlington (GHA)</a:t>
            </a:r>
          </a:p>
          <a:p>
            <a:pPr marL="0" indent="0">
              <a:buNone/>
            </a:pPr>
            <a:endParaRPr lang="en-US" altLang="en-US" sz="3000" dirty="0">
              <a:solidFill>
                <a:schemeClr val="accent1"/>
              </a:solidFill>
              <a:latin typeface="+mj-lt"/>
            </a:endParaRPr>
          </a:p>
          <a:p>
            <a:r>
              <a:rPr lang="en-US" altLang="en-US" sz="3000" dirty="0">
                <a:latin typeface="+mj-lt"/>
              </a:rPr>
              <a:t>GHA is responsible for the education, safety and well-being of each student and staff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altLang="en-US" sz="3000" dirty="0">
                <a:latin typeface="+mj-lt"/>
              </a:rPr>
              <a:t> Staff member may request the reassignment of a volunteer whose actions are not in the best interest of the school</a:t>
            </a:r>
          </a:p>
          <a:p>
            <a:pPr marL="0" indent="0">
              <a:buNone/>
              <a:defRPr/>
            </a:pPr>
            <a:endParaRPr lang="en-US" altLang="en-US" sz="2000" kern="120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DB84E90-18AF-46F2-8573-F3F996851B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198573"/>
      </p:ext>
    </p:extLst>
  </p:cSld>
  <p:clrMapOvr>
    <a:masterClrMapping/>
  </p:clrMapOvr>
  <p:transition spd="med" advTm="2573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61CE94-3295-41EB-9EF1-98E5275F7D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00" y="978102"/>
            <a:ext cx="10588434" cy="1062644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spcBef>
                <a:spcPct val="0"/>
              </a:spcBef>
            </a:pPr>
            <a:r>
              <a:rPr lang="en-US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Registration and Name Badges</a:t>
            </a:r>
          </a:p>
        </p:txBody>
      </p:sp>
      <p:cxnSp>
        <p:nvCxnSpPr>
          <p:cNvPr id="58" name="Straight Connector 41">
            <a:extLst>
              <a:ext uri="{FF2B5EF4-FFF2-40B4-BE49-F238E27FC236}">
                <a16:creationId xmlns:a16="http://schemas.microsoft.com/office/drawing/2014/main" id="{39B7FDC9-F0CE-43A7-9F2A-83DD09DC34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47624" y="2265037"/>
            <a:ext cx="10125012" cy="0"/>
          </a:xfrm>
          <a:prstGeom prst="line">
            <a:avLst/>
          </a:prstGeom>
          <a:ln w="158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851852E3-A1FE-4C9B-BDFC-A50C87BB42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88" y="6010546"/>
            <a:ext cx="2364828" cy="731520"/>
          </a:xfrm>
          <a:prstGeom prst="rect">
            <a:avLst/>
          </a:prstGeom>
        </p:spPr>
      </p:pic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8B3982C7-B0F9-49F9-BC04-B4BA724C29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55354" y="2682433"/>
            <a:ext cx="6748966" cy="3929379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defRPr/>
            </a:pPr>
            <a:r>
              <a:rPr lang="en-US" altLang="en-US" dirty="0">
                <a:latin typeface="+mj-lt"/>
              </a:rPr>
              <a:t>Each volunteer must sign-in at the front desk when entering the school to volunteer</a:t>
            </a:r>
          </a:p>
          <a:p>
            <a:pPr marL="0" indent="0">
              <a:buNone/>
              <a:defRPr/>
            </a:pPr>
            <a:endParaRPr lang="en-US" altLang="en-US" dirty="0">
              <a:latin typeface="+mj-lt"/>
            </a:endParaRPr>
          </a:p>
          <a:p>
            <a:pPr>
              <a:defRPr/>
            </a:pPr>
            <a:r>
              <a:rPr lang="en-US" altLang="en-US" dirty="0">
                <a:latin typeface="+mj-lt"/>
              </a:rPr>
              <a:t>For security reasons, all volunteers must wear a volunteer name badge to be properly identified</a:t>
            </a:r>
            <a:endParaRPr lang="en-US" altLang="en-US" b="1" dirty="0">
              <a:latin typeface="+mj-lt"/>
            </a:endParaRPr>
          </a:p>
          <a:p>
            <a:pPr marL="0" indent="0">
              <a:buNone/>
              <a:defRPr/>
            </a:pPr>
            <a:endParaRPr lang="en-US" altLang="en-US" sz="2000" kern="120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4FDF157-4192-45AE-BEBD-2D5DF6B736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418991"/>
      </p:ext>
    </p:extLst>
  </p:cSld>
  <p:clrMapOvr>
    <a:masterClrMapping/>
  </p:clrMapOvr>
  <p:transition spd="med" advTm="2420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61CE94-3295-41EB-9EF1-98E5275F7D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00" y="978102"/>
            <a:ext cx="10588434" cy="1062644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spcBef>
                <a:spcPct val="0"/>
              </a:spcBef>
            </a:pPr>
            <a:r>
              <a:rPr lang="en-US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Confidentiality </a:t>
            </a:r>
          </a:p>
        </p:txBody>
      </p:sp>
      <p:cxnSp>
        <p:nvCxnSpPr>
          <p:cNvPr id="58" name="Straight Connector 41">
            <a:extLst>
              <a:ext uri="{FF2B5EF4-FFF2-40B4-BE49-F238E27FC236}">
                <a16:creationId xmlns:a16="http://schemas.microsoft.com/office/drawing/2014/main" id="{39B7FDC9-F0CE-43A7-9F2A-83DD09DC34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47624" y="2265037"/>
            <a:ext cx="10125012" cy="0"/>
          </a:xfrm>
          <a:prstGeom prst="line">
            <a:avLst/>
          </a:prstGeom>
          <a:ln w="158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851852E3-A1FE-4C9B-BDFC-A50C87BB42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88" y="6010546"/>
            <a:ext cx="2364828" cy="731520"/>
          </a:xfrm>
          <a:prstGeom prst="rect">
            <a:avLst/>
          </a:prstGeom>
        </p:spPr>
      </p:pic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8B3982C7-B0F9-49F9-BC04-B4BA724C29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55354" y="2682433"/>
            <a:ext cx="6748966" cy="3929379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pPr eaLnBrk="1" hangingPunct="1">
              <a:lnSpc>
                <a:spcPct val="90000"/>
              </a:lnSpc>
              <a:buFont typeface="Arial" charset="0"/>
              <a:buChar char="•"/>
              <a:defRPr/>
            </a:pPr>
            <a:r>
              <a:rPr lang="en-US" dirty="0">
                <a:latin typeface="+mj-lt"/>
              </a:rPr>
              <a:t>What is confidentiality?</a:t>
            </a:r>
          </a:p>
          <a:p>
            <a:pPr lvl="1">
              <a:buFont typeface="Courier New" panose="02070309020205020404" pitchFamily="49" charset="0"/>
              <a:buChar char="o"/>
              <a:defRPr/>
            </a:pPr>
            <a:r>
              <a:rPr lang="en-US" dirty="0">
                <a:latin typeface="+mj-lt"/>
              </a:rPr>
              <a:t>Protection of all personally identifiable data, information, and records collected, used, or maintained by an agency/school – which includes: </a:t>
            </a:r>
          </a:p>
          <a:p>
            <a:pPr marL="1371600" lvl="2" indent="-457200">
              <a:buFont typeface="+mj-lt"/>
              <a:buAutoNum type="arabicPeriod"/>
              <a:defRPr/>
            </a:pPr>
            <a:r>
              <a:rPr lang="en-US" dirty="0">
                <a:latin typeface="+mj-lt"/>
              </a:rPr>
              <a:t>Discussion about a student</a:t>
            </a:r>
          </a:p>
          <a:p>
            <a:pPr marL="1371600" lvl="2" indent="-457200">
              <a:buFont typeface="+mj-lt"/>
              <a:buAutoNum type="arabicPeriod"/>
              <a:defRPr/>
            </a:pPr>
            <a:r>
              <a:rPr lang="en-US" dirty="0">
                <a:latin typeface="+mj-lt"/>
              </a:rPr>
              <a:t>Student’s records</a:t>
            </a:r>
          </a:p>
          <a:p>
            <a:pPr marL="1371600" lvl="2" indent="-457200">
              <a:buFont typeface="+mj-lt"/>
              <a:buAutoNum type="arabicPeriod"/>
              <a:defRPr/>
            </a:pPr>
            <a:r>
              <a:rPr lang="en-US" dirty="0">
                <a:latin typeface="+mj-lt"/>
              </a:rPr>
              <a:t>Staff information</a:t>
            </a:r>
          </a:p>
          <a:p>
            <a:pPr marL="1371600" lvl="2" indent="-457200">
              <a:buFont typeface="+mj-lt"/>
              <a:buAutoNum type="arabicPeriod"/>
              <a:defRPr/>
            </a:pPr>
            <a:endParaRPr lang="en-US" sz="2400" dirty="0">
              <a:latin typeface="Arial" charset="0"/>
            </a:endParaRPr>
          </a:p>
          <a:p>
            <a:pPr marL="0" indent="0" eaLnBrk="1" hangingPunct="1">
              <a:lnSpc>
                <a:spcPct val="90000"/>
              </a:lnSpc>
              <a:buFont typeface="Arial" charset="0"/>
              <a:buNone/>
              <a:defRPr/>
            </a:pPr>
            <a:endParaRPr lang="en-US" sz="2400" dirty="0">
              <a:latin typeface="Arial" charset="0"/>
            </a:endParaRPr>
          </a:p>
          <a:p>
            <a:pPr marL="0" indent="0">
              <a:buNone/>
              <a:defRPr/>
            </a:pPr>
            <a:endParaRPr lang="en-US" altLang="en-US" sz="2000" kern="120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23EDB8D4-AB82-46B0-8685-49C112631D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156727"/>
      </p:ext>
    </p:extLst>
  </p:cSld>
  <p:clrMapOvr>
    <a:masterClrMapping/>
  </p:clrMapOvr>
  <p:transition spd="med" advTm="2377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61CE94-3295-41EB-9EF1-98E5275F7D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00" y="978102"/>
            <a:ext cx="10588434" cy="1062644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spcBef>
                <a:spcPct val="0"/>
              </a:spcBef>
            </a:pPr>
            <a:r>
              <a:rPr lang="en-US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Personally Identifiable Data</a:t>
            </a:r>
          </a:p>
        </p:txBody>
      </p:sp>
      <p:cxnSp>
        <p:nvCxnSpPr>
          <p:cNvPr id="58" name="Straight Connector 41">
            <a:extLst>
              <a:ext uri="{FF2B5EF4-FFF2-40B4-BE49-F238E27FC236}">
                <a16:creationId xmlns:a16="http://schemas.microsoft.com/office/drawing/2014/main" id="{39B7FDC9-F0CE-43A7-9F2A-83DD09DC34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47624" y="2265037"/>
            <a:ext cx="10125012" cy="0"/>
          </a:xfrm>
          <a:prstGeom prst="line">
            <a:avLst/>
          </a:prstGeom>
          <a:ln w="158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851852E3-A1FE-4C9B-BDFC-A50C87BB42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88" y="6010546"/>
            <a:ext cx="2364828" cy="731520"/>
          </a:xfrm>
          <a:prstGeom prst="rect">
            <a:avLst/>
          </a:prstGeom>
        </p:spPr>
      </p:pic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8B3982C7-B0F9-49F9-BC04-B4BA724C29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55354" y="2682433"/>
            <a:ext cx="6748966" cy="3929379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pPr>
              <a:defRPr/>
            </a:pPr>
            <a:r>
              <a:rPr lang="en-US" sz="2400" dirty="0">
                <a:latin typeface="+mj-lt"/>
              </a:rPr>
              <a:t>Name of child, parent, or other family member</a:t>
            </a:r>
          </a:p>
          <a:p>
            <a:pPr marL="0" indent="0">
              <a:buNone/>
              <a:defRPr/>
            </a:pPr>
            <a:endParaRPr lang="en-US" sz="2400" dirty="0">
              <a:latin typeface="+mj-lt"/>
            </a:endParaRPr>
          </a:p>
          <a:p>
            <a:pPr>
              <a:defRPr/>
            </a:pPr>
            <a:r>
              <a:rPr lang="en-US" sz="2400" dirty="0">
                <a:latin typeface="+mj-lt"/>
              </a:rPr>
              <a:t>Address of child</a:t>
            </a:r>
          </a:p>
          <a:p>
            <a:pPr marL="0" indent="0">
              <a:buNone/>
              <a:defRPr/>
            </a:pPr>
            <a:endParaRPr lang="en-US" sz="2400" dirty="0">
              <a:latin typeface="+mj-lt"/>
            </a:endParaRPr>
          </a:p>
          <a:p>
            <a:pPr>
              <a:defRPr/>
            </a:pPr>
            <a:r>
              <a:rPr lang="en-US" sz="2400" dirty="0">
                <a:latin typeface="+mj-lt"/>
              </a:rPr>
              <a:t>A personal identification number (SSN or student ID number)</a:t>
            </a:r>
          </a:p>
          <a:p>
            <a:pPr marL="0" indent="0">
              <a:buNone/>
              <a:defRPr/>
            </a:pPr>
            <a:endParaRPr lang="en-US" sz="2400" dirty="0">
              <a:latin typeface="+mj-lt"/>
            </a:endParaRPr>
          </a:p>
          <a:p>
            <a:pPr>
              <a:defRPr/>
            </a:pPr>
            <a:r>
              <a:rPr lang="en-US" sz="2400" dirty="0">
                <a:latin typeface="+mj-lt"/>
              </a:rPr>
              <a:t>Personal characteristics or other information to identify child (wears glasses, hair color, special education student, etc.)</a:t>
            </a:r>
          </a:p>
          <a:p>
            <a:pPr marL="1371600" lvl="2" indent="-457200">
              <a:buFont typeface="+mj-lt"/>
              <a:buAutoNum type="arabicPeriod"/>
              <a:defRPr/>
            </a:pPr>
            <a:endParaRPr lang="en-US" sz="2400" dirty="0">
              <a:latin typeface="Arial" charset="0"/>
            </a:endParaRPr>
          </a:p>
          <a:p>
            <a:pPr marL="0" indent="0" eaLnBrk="1" hangingPunct="1">
              <a:lnSpc>
                <a:spcPct val="90000"/>
              </a:lnSpc>
              <a:buFont typeface="Arial" charset="0"/>
              <a:buNone/>
              <a:defRPr/>
            </a:pPr>
            <a:endParaRPr lang="en-US" sz="2400" dirty="0">
              <a:latin typeface="Arial" charset="0"/>
            </a:endParaRPr>
          </a:p>
          <a:p>
            <a:pPr marL="0" indent="0">
              <a:buNone/>
              <a:defRPr/>
            </a:pPr>
            <a:endParaRPr lang="en-US" altLang="en-US" sz="2000" kern="120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BF3E276-BB11-4B9A-8219-7EC0919A08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470038"/>
      </p:ext>
    </p:extLst>
  </p:cSld>
  <p:clrMapOvr>
    <a:masterClrMapping/>
  </p:clrMapOvr>
  <p:transition spd="med" advTm="3529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61CE94-3295-41EB-9EF1-98E5275F7D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00" y="978102"/>
            <a:ext cx="10588434" cy="1062644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spcBef>
                <a:spcPct val="0"/>
              </a:spcBef>
            </a:pPr>
            <a:r>
              <a:rPr lang="en-US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Additional Data</a:t>
            </a:r>
          </a:p>
        </p:txBody>
      </p:sp>
      <p:cxnSp>
        <p:nvCxnSpPr>
          <p:cNvPr id="58" name="Straight Connector 41">
            <a:extLst>
              <a:ext uri="{FF2B5EF4-FFF2-40B4-BE49-F238E27FC236}">
                <a16:creationId xmlns:a16="http://schemas.microsoft.com/office/drawing/2014/main" id="{39B7FDC9-F0CE-43A7-9F2A-83DD09DC34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47624" y="2265037"/>
            <a:ext cx="10125012" cy="0"/>
          </a:xfrm>
          <a:prstGeom prst="line">
            <a:avLst/>
          </a:prstGeom>
          <a:ln w="158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851852E3-A1FE-4C9B-BDFC-A50C87BB42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88" y="6010546"/>
            <a:ext cx="2364828" cy="731520"/>
          </a:xfrm>
          <a:prstGeom prst="rect">
            <a:avLst/>
          </a:prstGeom>
        </p:spPr>
      </p:pic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8B3982C7-B0F9-49F9-BC04-B4BA724C29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55354" y="2682433"/>
            <a:ext cx="6748966" cy="3929379"/>
          </a:xfr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r>
              <a:rPr lang="en-US" altLang="en-US" sz="2800" dirty="0">
                <a:solidFill>
                  <a:schemeClr val="tx1"/>
                </a:solidFill>
                <a:latin typeface="+mj-lt"/>
              </a:rPr>
              <a:t>Student’s academic information </a:t>
            </a:r>
            <a:r>
              <a:rPr lang="en-US" altLang="en-US" sz="2100" dirty="0">
                <a:solidFill>
                  <a:schemeClr val="tx1"/>
                </a:solidFill>
                <a:latin typeface="+mj-lt"/>
              </a:rPr>
              <a:t>(</a:t>
            </a:r>
            <a:r>
              <a:rPr lang="en-US" altLang="en-US" sz="2200" dirty="0">
                <a:solidFill>
                  <a:schemeClr val="tx1"/>
                </a:solidFill>
                <a:latin typeface="+mj-lt"/>
              </a:rPr>
              <a:t>Ex: Grades, test scores, transcripts)</a:t>
            </a:r>
          </a:p>
          <a:p>
            <a:pPr marL="457200" lvl="1" indent="0">
              <a:buNone/>
            </a:pPr>
            <a:endParaRPr lang="en-US" altLang="en-US" sz="2200" dirty="0">
              <a:solidFill>
                <a:schemeClr val="tx1"/>
              </a:solidFill>
              <a:latin typeface="+mj-lt"/>
            </a:endParaRPr>
          </a:p>
          <a:p>
            <a:r>
              <a:rPr lang="en-US" altLang="en-US" sz="2800" dirty="0">
                <a:solidFill>
                  <a:schemeClr val="tx1"/>
                </a:solidFill>
                <a:latin typeface="+mj-lt"/>
              </a:rPr>
              <a:t>Student’s discipline/behavior </a:t>
            </a:r>
            <a:r>
              <a:rPr lang="en-US" altLang="en-US" sz="2100" dirty="0">
                <a:solidFill>
                  <a:schemeClr val="tx1"/>
                </a:solidFill>
                <a:latin typeface="+mj-lt"/>
              </a:rPr>
              <a:t>(</a:t>
            </a:r>
            <a:r>
              <a:rPr lang="en-US" altLang="en-US" sz="2200" dirty="0">
                <a:solidFill>
                  <a:schemeClr val="tx1"/>
                </a:solidFill>
                <a:latin typeface="+mj-lt"/>
              </a:rPr>
              <a:t>Ex: Detentions, suspensions)</a:t>
            </a:r>
          </a:p>
          <a:p>
            <a:pPr marL="457200" lvl="1" indent="0">
              <a:buNone/>
            </a:pPr>
            <a:endParaRPr lang="en-US" altLang="en-US" sz="2200" dirty="0">
              <a:solidFill>
                <a:schemeClr val="tx1"/>
              </a:solidFill>
              <a:latin typeface="+mj-lt"/>
            </a:endParaRPr>
          </a:p>
          <a:p>
            <a:r>
              <a:rPr lang="en-US" altLang="en-US" sz="2800" dirty="0">
                <a:solidFill>
                  <a:schemeClr val="tx1"/>
                </a:solidFill>
                <a:latin typeface="+mj-lt"/>
              </a:rPr>
              <a:t>Student’s health </a:t>
            </a:r>
            <a:r>
              <a:rPr lang="en-US" altLang="en-US" sz="2100" dirty="0">
                <a:solidFill>
                  <a:schemeClr val="tx1"/>
                </a:solidFill>
                <a:latin typeface="+mj-lt"/>
              </a:rPr>
              <a:t>(</a:t>
            </a:r>
            <a:r>
              <a:rPr lang="en-US" altLang="en-US" sz="2000" dirty="0">
                <a:solidFill>
                  <a:schemeClr val="tx1"/>
                </a:solidFill>
                <a:latin typeface="+mj-lt"/>
              </a:rPr>
              <a:t>Ex: Trips to the nurse, medications)</a:t>
            </a:r>
          </a:p>
          <a:p>
            <a:pPr marL="457200" lvl="1" indent="0">
              <a:buNone/>
            </a:pPr>
            <a:endParaRPr lang="en-US" altLang="en-US" sz="2000" dirty="0">
              <a:solidFill>
                <a:schemeClr val="tx1"/>
              </a:solidFill>
              <a:latin typeface="+mj-lt"/>
            </a:endParaRPr>
          </a:p>
          <a:p>
            <a:r>
              <a:rPr lang="en-US" altLang="en-US" sz="2800" dirty="0">
                <a:solidFill>
                  <a:schemeClr val="tx1"/>
                </a:solidFill>
                <a:latin typeface="+mj-lt"/>
              </a:rPr>
              <a:t>Student’s family information </a:t>
            </a:r>
            <a:r>
              <a:rPr lang="en-US" altLang="en-US" sz="2100" dirty="0">
                <a:solidFill>
                  <a:schemeClr val="tx1"/>
                </a:solidFill>
                <a:latin typeface="+mj-lt"/>
              </a:rPr>
              <a:t>(</a:t>
            </a:r>
            <a:r>
              <a:rPr lang="en-US" altLang="en-US" sz="2000" dirty="0">
                <a:solidFill>
                  <a:schemeClr val="tx1"/>
                </a:solidFill>
                <a:latin typeface="+mj-lt"/>
              </a:rPr>
              <a:t>Ex: Parent’s marital status, employment)</a:t>
            </a:r>
          </a:p>
          <a:p>
            <a:pPr marL="1371600" lvl="2" indent="-457200">
              <a:buFont typeface="+mj-lt"/>
              <a:buAutoNum type="arabicPeriod"/>
              <a:defRPr/>
            </a:pPr>
            <a:endParaRPr lang="en-US" sz="2400" dirty="0">
              <a:latin typeface="Arial" charset="0"/>
            </a:endParaRPr>
          </a:p>
          <a:p>
            <a:pPr marL="0" indent="0" eaLnBrk="1" hangingPunct="1">
              <a:lnSpc>
                <a:spcPct val="90000"/>
              </a:lnSpc>
              <a:buFont typeface="Arial" charset="0"/>
              <a:buNone/>
              <a:defRPr/>
            </a:pPr>
            <a:endParaRPr lang="en-US" sz="2400" dirty="0">
              <a:latin typeface="Arial" charset="0"/>
            </a:endParaRPr>
          </a:p>
          <a:p>
            <a:pPr marL="0" indent="0">
              <a:buNone/>
              <a:defRPr/>
            </a:pPr>
            <a:endParaRPr lang="en-US" altLang="en-US" sz="2000" kern="120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29961CA-3FFC-439C-997D-B387137BCF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683685"/>
      </p:ext>
    </p:extLst>
  </p:cSld>
  <p:clrMapOvr>
    <a:masterClrMapping/>
  </p:clrMapOvr>
  <p:transition spd="med" advTm="3453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61CE94-3295-41EB-9EF1-98E5275F7D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00" y="978102"/>
            <a:ext cx="10588434" cy="1062644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spcBef>
                <a:spcPct val="0"/>
              </a:spcBef>
            </a:pPr>
            <a:r>
              <a:rPr lang="en-US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Additional Data Continued</a:t>
            </a:r>
          </a:p>
        </p:txBody>
      </p:sp>
      <p:cxnSp>
        <p:nvCxnSpPr>
          <p:cNvPr id="58" name="Straight Connector 41">
            <a:extLst>
              <a:ext uri="{FF2B5EF4-FFF2-40B4-BE49-F238E27FC236}">
                <a16:creationId xmlns:a16="http://schemas.microsoft.com/office/drawing/2014/main" id="{39B7FDC9-F0CE-43A7-9F2A-83DD09DC34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47624" y="2265037"/>
            <a:ext cx="10125012" cy="0"/>
          </a:xfrm>
          <a:prstGeom prst="line">
            <a:avLst/>
          </a:prstGeom>
          <a:ln w="158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851852E3-A1FE-4C9B-BDFC-A50C87BB42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88" y="6010546"/>
            <a:ext cx="2364828" cy="731520"/>
          </a:xfrm>
          <a:prstGeom prst="rect">
            <a:avLst/>
          </a:prstGeom>
        </p:spPr>
      </p:pic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8B3982C7-B0F9-49F9-BC04-B4BA724C29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55354" y="2682433"/>
            <a:ext cx="6748966" cy="3929379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altLang="en-US" dirty="0">
                <a:latin typeface="+mj-lt"/>
              </a:rPr>
              <a:t>Any staff discussions and/or comments about students</a:t>
            </a:r>
          </a:p>
          <a:p>
            <a:pPr marL="0" indent="0">
              <a:buNone/>
            </a:pPr>
            <a:endParaRPr lang="en-US" altLang="en-US" dirty="0">
              <a:latin typeface="+mj-lt"/>
            </a:endParaRPr>
          </a:p>
          <a:p>
            <a:r>
              <a:rPr lang="en-US" altLang="en-US" dirty="0">
                <a:latin typeface="+mj-lt"/>
              </a:rPr>
              <a:t>Any other information you hear and/or see about an individual student or professional staff.</a:t>
            </a:r>
          </a:p>
          <a:p>
            <a:pPr marL="1371600" lvl="2" indent="-457200">
              <a:buFont typeface="+mj-lt"/>
              <a:buAutoNum type="arabicPeriod"/>
              <a:defRPr/>
            </a:pPr>
            <a:endParaRPr lang="en-US" sz="2400" dirty="0">
              <a:latin typeface="Arial" charset="0"/>
            </a:endParaRPr>
          </a:p>
          <a:p>
            <a:pPr marL="0" indent="0" eaLnBrk="1" hangingPunct="1">
              <a:lnSpc>
                <a:spcPct val="90000"/>
              </a:lnSpc>
              <a:buFont typeface="Arial" charset="0"/>
              <a:buNone/>
              <a:defRPr/>
            </a:pPr>
            <a:endParaRPr lang="en-US" sz="2400" dirty="0">
              <a:latin typeface="Arial" charset="0"/>
            </a:endParaRPr>
          </a:p>
          <a:p>
            <a:pPr marL="0" indent="0">
              <a:buNone/>
              <a:defRPr/>
            </a:pPr>
            <a:endParaRPr lang="en-US" altLang="en-US" sz="2000" kern="120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51D1E83-8061-454A-ABA1-DA2ABEA02A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270813"/>
      </p:ext>
    </p:extLst>
  </p:cSld>
  <p:clrMapOvr>
    <a:masterClrMapping/>
  </p:clrMapOvr>
  <p:transition spd="med" advTm="176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B91163D34626041999014DFD6CB30A9" ma:contentTypeVersion="13" ma:contentTypeDescription="Create a new document." ma:contentTypeScope="" ma:versionID="ffaa67a36797f8ae59d9333cd500a658">
  <xsd:schema xmlns:xsd="http://www.w3.org/2001/XMLSchema" xmlns:xs="http://www.w3.org/2001/XMLSchema" xmlns:p="http://schemas.microsoft.com/office/2006/metadata/properties" xmlns:ns3="c266eab8-752d-4465-860b-2c17fbdbf982" xmlns:ns4="14ec5fc4-c08f-45af-bae4-e3ffa1d6cbba" targetNamespace="http://schemas.microsoft.com/office/2006/metadata/properties" ma:root="true" ma:fieldsID="9c5dabda047cc01704d7741ad9db9d7f" ns3:_="" ns4:_="">
    <xsd:import namespace="c266eab8-752d-4465-860b-2c17fbdbf982"/>
    <xsd:import namespace="14ec5fc4-c08f-45af-bae4-e3ffa1d6cbba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Location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266eab8-752d-4465-860b-2c17fbdbf98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4ec5fc4-c08f-45af-bae4-e3ffa1d6cbba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132EFD3-BF0C-43C2-A1E7-F868DBB54DA0}">
  <ds:schemaRefs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microsoft.com/office/2006/documentManagement/types"/>
    <ds:schemaRef ds:uri="14ec5fc4-c08f-45af-bae4-e3ffa1d6cbba"/>
    <ds:schemaRef ds:uri="c266eab8-752d-4465-860b-2c17fbdbf982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65CBE2E6-4BC2-4BE6-8F67-C1B02E98209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266eab8-752d-4465-860b-2c17fbdbf982"/>
    <ds:schemaRef ds:uri="14ec5fc4-c08f-45af-bae4-e3ffa1d6cbb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17B5DFFA-ADD7-4D2B-AF5A-DC4BEE34572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2277</TotalTime>
  <Words>1170</Words>
  <Application>Microsoft Office PowerPoint</Application>
  <PresentationFormat>Widescreen</PresentationFormat>
  <Paragraphs>172</Paragraphs>
  <Slides>26</Slides>
  <Notes>0</Notes>
  <HiddenSlides>0</HiddenSlides>
  <MMClips>25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3" baseType="lpstr">
      <vt:lpstr>Arial</vt:lpstr>
      <vt:lpstr>Calibri</vt:lpstr>
      <vt:lpstr>Calibri Light</vt:lpstr>
      <vt:lpstr>Courier New</vt:lpstr>
      <vt:lpstr>Helvetica</vt:lpstr>
      <vt:lpstr>Verdana</vt:lpstr>
      <vt:lpstr>1_Office Theme</vt:lpstr>
      <vt:lpstr>Parent Volunteer Training</vt:lpstr>
      <vt:lpstr>Core Principles</vt:lpstr>
      <vt:lpstr>Volunteer Requirements</vt:lpstr>
      <vt:lpstr>Supervision and Right of Refusal</vt:lpstr>
      <vt:lpstr>Registration and Name Badges</vt:lpstr>
      <vt:lpstr>Confidentiality </vt:lpstr>
      <vt:lpstr>Personally Identifiable Data</vt:lpstr>
      <vt:lpstr>Additional Data</vt:lpstr>
      <vt:lpstr>Additional Data Continued</vt:lpstr>
      <vt:lpstr>FERPA Requirements</vt:lpstr>
      <vt:lpstr>Legal Responsibility: Confidentiality</vt:lpstr>
      <vt:lpstr>Confidentiality</vt:lpstr>
      <vt:lpstr>Harassment and Discrimination Policy</vt:lpstr>
      <vt:lpstr>Act Now, Don’t Assume</vt:lpstr>
      <vt:lpstr>Scenario 1</vt:lpstr>
      <vt:lpstr>Scenario 1: Response</vt:lpstr>
      <vt:lpstr>Scenario 2</vt:lpstr>
      <vt:lpstr>Scenario 2: Response</vt:lpstr>
      <vt:lpstr>Scenario 3</vt:lpstr>
      <vt:lpstr>Scenario 3: Response</vt:lpstr>
      <vt:lpstr>Volunteer Tips</vt:lpstr>
      <vt:lpstr>Volunteer Guidelines</vt:lpstr>
      <vt:lpstr>Volunteer Guidelines Continued</vt:lpstr>
      <vt:lpstr>Get Involved</vt:lpstr>
      <vt:lpstr>Successful Completion</vt:lpstr>
      <vt:lpstr>Questions?  ArchersPSO@gmail.com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Mariah Esquivel</dc:creator>
  <cp:lastModifiedBy>Charlotte Garthune</cp:lastModifiedBy>
  <cp:revision>35</cp:revision>
  <dcterms:created xsi:type="dcterms:W3CDTF">2020-09-25T14:37:01Z</dcterms:created>
  <dcterms:modified xsi:type="dcterms:W3CDTF">2021-07-25T12:04:38Z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0x0101001B91163D34626041999014DFD6CB30A9</vt:lpwstr>
  </property>
</Properties>
</file>